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91" r:id="rId2"/>
    <p:sldId id="296" r:id="rId3"/>
    <p:sldId id="294" r:id="rId4"/>
    <p:sldId id="260" r:id="rId5"/>
    <p:sldId id="261" r:id="rId6"/>
    <p:sldId id="263" r:id="rId7"/>
    <p:sldId id="279" r:id="rId8"/>
    <p:sldId id="278" r:id="rId9"/>
    <p:sldId id="277" r:id="rId10"/>
    <p:sldId id="267" r:id="rId11"/>
    <p:sldId id="268" r:id="rId12"/>
    <p:sldId id="269" r:id="rId13"/>
    <p:sldId id="265" r:id="rId14"/>
    <p:sldId id="286" r:id="rId15"/>
    <p:sldId id="271" r:id="rId16"/>
    <p:sldId id="303" r:id="rId17"/>
    <p:sldId id="304" r:id="rId18"/>
    <p:sldId id="298" r:id="rId19"/>
    <p:sldId id="299" r:id="rId20"/>
    <p:sldId id="301" r:id="rId21"/>
    <p:sldId id="282" r:id="rId22"/>
    <p:sldId id="305" r:id="rId23"/>
    <p:sldId id="281" r:id="rId24"/>
    <p:sldId id="302" r:id="rId25"/>
    <p:sldId id="287" r:id="rId26"/>
    <p:sldId id="293" r:id="rId27"/>
    <p:sldId id="292" r:id="rId28"/>
    <p:sldId id="295" r:id="rId29"/>
    <p:sldId id="30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1F4E79"/>
    <a:srgbClr val="E17465"/>
    <a:srgbClr val="C41212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6" autoAdjust="0"/>
    <p:restoredTop sz="94075" autoAdjust="0"/>
  </p:normalViewPr>
  <p:slideViewPr>
    <p:cSldViewPr snapToGrid="0">
      <p:cViewPr varScale="1">
        <p:scale>
          <a:sx n="123" d="100"/>
          <a:sy n="123" d="100"/>
        </p:scale>
        <p:origin x="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9920F-4B63-40BB-84C0-22C168EA2318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3677E-20C9-4C66-A669-D5AC27D35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81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3677E-20C9-4C66-A669-D5AC27D351E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0350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3677E-20C9-4C66-A669-D5AC27D351E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349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3677E-20C9-4C66-A669-D5AC27D351E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054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536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8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27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115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0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38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94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77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93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182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49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3057FBC-60D2-4E0B-B242-2901288CBA7D}" type="datetimeFigureOut">
              <a:rPr lang="en-GB" smtClean="0"/>
              <a:t>12/09/2023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F2E01B0-96BF-408A-BBD8-AD1816CFB932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6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omeninmath.net/venue/strasbourg-france/" TargetMode="External"/><Relationship Id="rId13" Type="http://schemas.openxmlformats.org/officeDocument/2006/relationships/hyperlink" Target="https://womeninmath.net/venue/tokyo-japan-2/" TargetMode="External"/><Relationship Id="rId18" Type="http://schemas.openxmlformats.org/officeDocument/2006/relationships/hyperlink" Target="https://womeninmath.net/venue/verona-italy/" TargetMode="External"/><Relationship Id="rId3" Type="http://schemas.openxmlformats.org/officeDocument/2006/relationships/hyperlink" Target="https://womeninmath.net/venue/salzburg-austria/" TargetMode="External"/><Relationship Id="rId21" Type="http://schemas.openxmlformats.org/officeDocument/2006/relationships/hyperlink" Target="https://womeninmath.net/venue/twente-netherlands/" TargetMode="External"/><Relationship Id="rId7" Type="http://schemas.openxmlformats.org/officeDocument/2006/relationships/hyperlink" Target="https://womeninmath.net/venue/singapore/" TargetMode="External"/><Relationship Id="rId12" Type="http://schemas.openxmlformats.org/officeDocument/2006/relationships/hyperlink" Target="https://womeninmath.net/venue/tokyo-japan/" TargetMode="External"/><Relationship Id="rId17" Type="http://schemas.openxmlformats.org/officeDocument/2006/relationships/hyperlink" Target="https://womeninmath.net/venue/valparaiso-chile/" TargetMode="External"/><Relationship Id="rId2" Type="http://schemas.openxmlformats.org/officeDocument/2006/relationships/hyperlink" Target="https://womeninmath.net/venue/saint-denisparis-france/" TargetMode="External"/><Relationship Id="rId16" Type="http://schemas.openxmlformats.org/officeDocument/2006/relationships/hyperlink" Target="https://womeninmath.net/venue/utrecht-netherlands/" TargetMode="External"/><Relationship Id="rId20" Type="http://schemas.openxmlformats.org/officeDocument/2006/relationships/hyperlink" Target="https://womeninmath.net/venue/tubingen-germany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omeninmath.net/venue/sofia-bulgaria/" TargetMode="External"/><Relationship Id="rId11" Type="http://schemas.openxmlformats.org/officeDocument/2006/relationships/hyperlink" Target="https://womeninmath.net/venue/sydney-australia-2/" TargetMode="External"/><Relationship Id="rId5" Type="http://schemas.openxmlformats.org/officeDocument/2006/relationships/hyperlink" Target="https://womeninmath.net/venue/sevran-france/" TargetMode="External"/><Relationship Id="rId15" Type="http://schemas.openxmlformats.org/officeDocument/2006/relationships/hyperlink" Target="https://womeninmath.net/venue/tromso-norway/" TargetMode="External"/><Relationship Id="rId23" Type="http://schemas.openxmlformats.org/officeDocument/2006/relationships/image" Target="../media/image36.jpeg"/><Relationship Id="rId10" Type="http://schemas.openxmlformats.org/officeDocument/2006/relationships/hyperlink" Target="https://womeninmath.net/venue/sydney-australia/" TargetMode="External"/><Relationship Id="rId19" Type="http://schemas.openxmlformats.org/officeDocument/2006/relationships/hyperlink" Target="https://womeninmath.net/venue/vratza-bulgaria/" TargetMode="External"/><Relationship Id="rId4" Type="http://schemas.openxmlformats.org/officeDocument/2006/relationships/hyperlink" Target="https://womeninmath.net/venue/santiago-chile/" TargetMode="External"/><Relationship Id="rId9" Type="http://schemas.openxmlformats.org/officeDocument/2006/relationships/hyperlink" Target="https://womeninmath.net/venue/stuttgart-germany/" TargetMode="External"/><Relationship Id="rId14" Type="http://schemas.openxmlformats.org/officeDocument/2006/relationships/hyperlink" Target="https://womeninmath.net/venue/torino-italy/" TargetMode="External"/><Relationship Id="rId22" Type="http://schemas.openxmlformats.org/officeDocument/2006/relationships/hyperlink" Target="https://womeninmath.net/venue/warwick-uk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4.jpeg"/><Relationship Id="rId4" Type="http://schemas.openxmlformats.org/officeDocument/2006/relationships/image" Target="../media/image5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5545114"/>
            <a:ext cx="9529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F4E79"/>
                </a:solidFill>
              </a:rPr>
              <a:t>Summer School "Modern Problems in PDEs and Applications“</a:t>
            </a:r>
          </a:p>
          <a:p>
            <a:pPr algn="ctr"/>
            <a:r>
              <a:rPr lang="en-US" sz="2800" b="1" dirty="0">
                <a:solidFill>
                  <a:srgbClr val="990000"/>
                </a:solidFill>
              </a:rPr>
              <a:t>  Ghent, 28</a:t>
            </a:r>
            <a:r>
              <a:rPr lang="en-US" sz="2800" b="1" baseline="30000" dirty="0">
                <a:solidFill>
                  <a:srgbClr val="990000"/>
                </a:solidFill>
              </a:rPr>
              <a:t>th</a:t>
            </a:r>
            <a:r>
              <a:rPr lang="en-US" sz="2800" b="1" dirty="0">
                <a:solidFill>
                  <a:srgbClr val="990000"/>
                </a:solidFill>
              </a:rPr>
              <a:t> August 2023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2762" y="1732547"/>
            <a:ext cx="117492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1F4E79"/>
                </a:solidFill>
                <a:latin typeface="Arial Black" panose="020B0A04020102020204" pitchFamily="34" charset="0"/>
              </a:rPr>
              <a:t>Women of mathematics from around the world</a:t>
            </a:r>
          </a:p>
          <a:p>
            <a:pPr algn="ctr"/>
            <a:r>
              <a:rPr lang="en-US" sz="3600" b="1" dirty="0">
                <a:solidFill>
                  <a:srgbClr val="1F4E79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>
                <a:solidFill>
                  <a:srgbClr val="990000"/>
                </a:solidFill>
                <a:latin typeface="Arial Black" panose="020B0A04020102020204" pitchFamily="34" charset="0"/>
              </a:rPr>
              <a:t>A gallery of portraits</a:t>
            </a:r>
            <a:endParaRPr lang="en-GB" sz="3600" b="1" dirty="0">
              <a:solidFill>
                <a:srgbClr val="1F4E7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672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619" y="0"/>
            <a:ext cx="5492572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653665" y="5021705"/>
            <a:ext cx="21437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b="1" dirty="0"/>
              <a:t>Noel </a:t>
            </a:r>
            <a:r>
              <a:rPr lang="en-GB" b="1" dirty="0" err="1"/>
              <a:t>Tovia</a:t>
            </a:r>
            <a:r>
              <a:rPr lang="en-GB" b="1" dirty="0"/>
              <a:t> </a:t>
            </a:r>
            <a:r>
              <a:rPr lang="en-GB" b="1" dirty="0" err="1"/>
              <a:t>Matoff</a:t>
            </a:r>
            <a:r>
              <a:rPr lang="en-GB" dirty="0"/>
              <a:t> photographer</a:t>
            </a:r>
          </a:p>
          <a:p>
            <a:endParaRPr lang="en-GB" dirty="0"/>
          </a:p>
          <a:p>
            <a:r>
              <a:rPr lang="en-GB" b="1" dirty="0"/>
              <a:t>Sylvie Paycha</a:t>
            </a:r>
            <a:r>
              <a:rPr lang="en-GB" dirty="0"/>
              <a:t> curator </a:t>
            </a:r>
          </a:p>
          <a:p>
            <a:endParaRPr lang="en-GB" b="1" dirty="0"/>
          </a:p>
        </p:txBody>
      </p:sp>
      <p:sp>
        <p:nvSpPr>
          <p:cNvPr id="5" name="Rectangle 4"/>
          <p:cNvSpPr/>
          <p:nvPr/>
        </p:nvSpPr>
        <p:spPr>
          <a:xfrm>
            <a:off x="134911" y="1"/>
            <a:ext cx="2713220" cy="550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990000"/>
                </a:solidFill>
              </a:rPr>
              <a:t>Women of mathematics throughout Europe</a:t>
            </a:r>
          </a:p>
          <a:p>
            <a:endParaRPr lang="en-US" sz="3200" b="1" dirty="0">
              <a:solidFill>
                <a:srgbClr val="FF0000"/>
              </a:solidFill>
            </a:endParaRPr>
          </a:p>
          <a:p>
            <a:endParaRPr lang="en-US" sz="3200" b="1" dirty="0">
              <a:solidFill>
                <a:srgbClr val="FF0000"/>
              </a:solidFill>
            </a:endParaRPr>
          </a:p>
          <a:p>
            <a:endParaRPr lang="en-US" sz="3200" b="1" dirty="0">
              <a:solidFill>
                <a:srgbClr val="FF0000"/>
              </a:solidFill>
            </a:endParaRPr>
          </a:p>
          <a:p>
            <a:endParaRPr lang="en-GB" sz="3200" b="1" dirty="0">
              <a:solidFill>
                <a:srgbClr val="990000"/>
              </a:solidFill>
            </a:endParaRPr>
          </a:p>
          <a:p>
            <a:r>
              <a:rPr lang="en-GB" sz="3200" b="1" dirty="0">
                <a:solidFill>
                  <a:srgbClr val="990000"/>
                </a:solidFill>
              </a:rPr>
              <a:t>A gallery of  twenty three portraits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43390" y="616227"/>
            <a:ext cx="2663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The short story of a long adventure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281329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120" y="1737077"/>
            <a:ext cx="5034778" cy="53113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9921" y="4182256"/>
            <a:ext cx="26532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WOMEN MATHEMATICIANS</a:t>
            </a:r>
          </a:p>
          <a:p>
            <a:r>
              <a:rPr lang="en-US" sz="2400" b="1" dirty="0"/>
              <a:t>AROUND THE WORLD</a:t>
            </a:r>
          </a:p>
          <a:p>
            <a:r>
              <a:rPr lang="en-US" sz="2400" b="1" dirty="0"/>
              <a:t>A GALLERY OF  </a:t>
            </a:r>
            <a:r>
              <a:rPr lang="en-US" sz="2400" b="1" dirty="0">
                <a:solidFill>
                  <a:srgbClr val="990000"/>
                </a:solidFill>
              </a:rPr>
              <a:t>TEN</a:t>
            </a:r>
            <a:r>
              <a:rPr lang="en-US" sz="2400" b="1" dirty="0"/>
              <a:t> PORTRAITS</a:t>
            </a:r>
            <a:endParaRPr lang="en-GB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8366431" y="3575233"/>
            <a:ext cx="39574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990000"/>
                </a:solidFill>
              </a:rPr>
              <a:t>Alexandra </a:t>
            </a:r>
            <a:r>
              <a:rPr lang="en-GB" dirty="0" err="1">
                <a:solidFill>
                  <a:srgbClr val="990000"/>
                </a:solidFill>
              </a:rPr>
              <a:t>Antoniouk</a:t>
            </a:r>
            <a:r>
              <a:rPr lang="en-GB" dirty="0">
                <a:solidFill>
                  <a:srgbClr val="990000"/>
                </a:solidFill>
              </a:rPr>
              <a:t>  </a:t>
            </a:r>
            <a:r>
              <a:rPr lang="en-GB" dirty="0"/>
              <a:t>(Ukraine)</a:t>
            </a:r>
          </a:p>
          <a:p>
            <a:r>
              <a:rPr lang="en-GB" dirty="0">
                <a:solidFill>
                  <a:srgbClr val="990000"/>
                </a:solidFill>
              </a:rPr>
              <a:t>Karin </a:t>
            </a:r>
            <a:r>
              <a:rPr lang="en-GB" dirty="0" err="1">
                <a:solidFill>
                  <a:srgbClr val="990000"/>
                </a:solidFill>
              </a:rPr>
              <a:t>Baur</a:t>
            </a:r>
            <a:r>
              <a:rPr lang="en-GB" dirty="0">
                <a:solidFill>
                  <a:srgbClr val="990000"/>
                </a:solidFill>
              </a:rPr>
              <a:t> </a:t>
            </a:r>
            <a:r>
              <a:rPr lang="en-GB" dirty="0"/>
              <a:t>(Switzerland/ Austria)</a:t>
            </a:r>
          </a:p>
          <a:p>
            <a:r>
              <a:rPr lang="en-GB" dirty="0">
                <a:solidFill>
                  <a:srgbClr val="990000"/>
                </a:solidFill>
              </a:rPr>
              <a:t>Luz </a:t>
            </a:r>
            <a:r>
              <a:rPr lang="en-GB" dirty="0" err="1">
                <a:solidFill>
                  <a:srgbClr val="990000"/>
                </a:solidFill>
              </a:rPr>
              <a:t>Myriam</a:t>
            </a:r>
            <a:r>
              <a:rPr lang="en-GB" dirty="0">
                <a:solidFill>
                  <a:srgbClr val="990000"/>
                </a:solidFill>
              </a:rPr>
              <a:t> </a:t>
            </a:r>
            <a:r>
              <a:rPr lang="en-GB" dirty="0" err="1">
                <a:solidFill>
                  <a:srgbClr val="990000"/>
                </a:solidFill>
              </a:rPr>
              <a:t>Echeverry</a:t>
            </a:r>
            <a:r>
              <a:rPr lang="en-GB" dirty="0">
                <a:solidFill>
                  <a:srgbClr val="990000"/>
                </a:solidFill>
              </a:rPr>
              <a:t> </a:t>
            </a:r>
            <a:r>
              <a:rPr lang="en-GB" dirty="0"/>
              <a:t>(Colombia)</a:t>
            </a:r>
          </a:p>
          <a:p>
            <a:r>
              <a:rPr lang="en-GB" dirty="0">
                <a:solidFill>
                  <a:srgbClr val="990000"/>
                </a:solidFill>
              </a:rPr>
              <a:t>Yukari Ito </a:t>
            </a:r>
            <a:r>
              <a:rPr lang="en-GB" dirty="0"/>
              <a:t>(Japan)</a:t>
            </a:r>
          </a:p>
          <a:p>
            <a:r>
              <a:rPr lang="en-GB" dirty="0">
                <a:solidFill>
                  <a:srgbClr val="990000"/>
                </a:solidFill>
              </a:rPr>
              <a:t>Marie Fran</a:t>
            </a:r>
            <a:r>
              <a:rPr lang="fr-FR" dirty="0">
                <a:solidFill>
                  <a:srgbClr val="990000"/>
                </a:solidFill>
              </a:rPr>
              <a:t>ç</a:t>
            </a:r>
            <a:r>
              <a:rPr lang="en-GB" dirty="0" err="1">
                <a:solidFill>
                  <a:srgbClr val="990000"/>
                </a:solidFill>
              </a:rPr>
              <a:t>oise</a:t>
            </a:r>
            <a:r>
              <a:rPr lang="en-GB" dirty="0">
                <a:solidFill>
                  <a:srgbClr val="990000"/>
                </a:solidFill>
              </a:rPr>
              <a:t> </a:t>
            </a:r>
            <a:r>
              <a:rPr lang="en-GB" dirty="0" err="1">
                <a:solidFill>
                  <a:srgbClr val="990000"/>
                </a:solidFill>
              </a:rPr>
              <a:t>Ouedraogo</a:t>
            </a:r>
            <a:r>
              <a:rPr lang="en-GB" dirty="0">
                <a:solidFill>
                  <a:srgbClr val="990000"/>
                </a:solidFill>
              </a:rPr>
              <a:t> </a:t>
            </a:r>
          </a:p>
          <a:p>
            <a:r>
              <a:rPr lang="en-GB" dirty="0"/>
              <a:t>(Burkina Faso)</a:t>
            </a:r>
          </a:p>
          <a:p>
            <a:r>
              <a:rPr lang="en-GB" dirty="0" err="1">
                <a:solidFill>
                  <a:srgbClr val="990000"/>
                </a:solidFill>
              </a:rPr>
              <a:t>Dus</a:t>
            </a:r>
            <a:r>
              <a:rPr lang="en-US" dirty="0" err="1">
                <a:solidFill>
                  <a:srgbClr val="990000"/>
                </a:solidFill>
              </a:rPr>
              <a:t>anka</a:t>
            </a:r>
            <a:r>
              <a:rPr lang="en-US" dirty="0">
                <a:solidFill>
                  <a:srgbClr val="990000"/>
                </a:solidFill>
              </a:rPr>
              <a:t> </a:t>
            </a:r>
            <a:r>
              <a:rPr lang="en-US" dirty="0" err="1">
                <a:solidFill>
                  <a:srgbClr val="990000"/>
                </a:solidFill>
              </a:rPr>
              <a:t>Perisic</a:t>
            </a:r>
            <a:r>
              <a:rPr lang="en-US" dirty="0">
                <a:solidFill>
                  <a:srgbClr val="990000"/>
                </a:solidFill>
              </a:rPr>
              <a:t> </a:t>
            </a:r>
            <a:r>
              <a:rPr lang="en-US" dirty="0"/>
              <a:t>(Serbia)</a:t>
            </a:r>
            <a:endParaRPr lang="en-GB" dirty="0"/>
          </a:p>
          <a:p>
            <a:r>
              <a:rPr lang="en-GB" dirty="0">
                <a:solidFill>
                  <a:srgbClr val="990000"/>
                </a:solidFill>
              </a:rPr>
              <a:t>Cheryl Elisabeth </a:t>
            </a:r>
            <a:r>
              <a:rPr lang="en-GB" dirty="0" err="1">
                <a:solidFill>
                  <a:srgbClr val="990000"/>
                </a:solidFill>
              </a:rPr>
              <a:t>Praeger</a:t>
            </a:r>
            <a:r>
              <a:rPr lang="en-GB" dirty="0">
                <a:solidFill>
                  <a:srgbClr val="990000"/>
                </a:solidFill>
              </a:rPr>
              <a:t> </a:t>
            </a:r>
            <a:r>
              <a:rPr lang="en-GB" dirty="0"/>
              <a:t>(Australia)</a:t>
            </a:r>
          </a:p>
          <a:p>
            <a:r>
              <a:rPr lang="en-GB" dirty="0" err="1">
                <a:solidFill>
                  <a:srgbClr val="990000"/>
                </a:solidFill>
              </a:rPr>
              <a:t>Minping</a:t>
            </a:r>
            <a:r>
              <a:rPr lang="en-GB" dirty="0">
                <a:solidFill>
                  <a:srgbClr val="990000"/>
                </a:solidFill>
              </a:rPr>
              <a:t> Qian (</a:t>
            </a:r>
            <a:r>
              <a:rPr lang="en-GB" dirty="0"/>
              <a:t>China)</a:t>
            </a:r>
          </a:p>
          <a:p>
            <a:r>
              <a:rPr lang="en-GB" dirty="0" err="1">
                <a:solidFill>
                  <a:srgbClr val="990000"/>
                </a:solidFill>
              </a:rPr>
              <a:t>Ramdorai</a:t>
            </a:r>
            <a:r>
              <a:rPr lang="en-GB" dirty="0">
                <a:solidFill>
                  <a:srgbClr val="990000"/>
                </a:solidFill>
              </a:rPr>
              <a:t> Sujatha </a:t>
            </a:r>
            <a:r>
              <a:rPr lang="en-GB" dirty="0"/>
              <a:t>(India)</a:t>
            </a:r>
          </a:p>
          <a:p>
            <a:r>
              <a:rPr lang="en-GB" dirty="0" err="1"/>
              <a:t>Jie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Yang</a:t>
            </a:r>
            <a:r>
              <a:rPr lang="en-GB" dirty="0"/>
              <a:t> (China)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92552" y="519239"/>
            <a:ext cx="1929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19528" y="926346"/>
            <a:ext cx="9848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            invitation by </a:t>
            </a:r>
            <a:r>
              <a:rPr lang="en-US" sz="2800" dirty="0" err="1"/>
              <a:t>Charu</a:t>
            </a:r>
            <a:r>
              <a:rPr lang="en-US" sz="2800" dirty="0"/>
              <a:t> </a:t>
            </a:r>
            <a:r>
              <a:rPr lang="en-US" sz="2800" dirty="0" err="1"/>
              <a:t>Goel</a:t>
            </a:r>
            <a:r>
              <a:rPr lang="en-US" sz="2800" dirty="0"/>
              <a:t>  to deliver  a talk in the</a:t>
            </a:r>
          </a:p>
          <a:p>
            <a:r>
              <a:rPr lang="en-US" sz="2800" dirty="0"/>
              <a:t> “Women in mathematics” platform at the University of Konstanz  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432749" y="42298"/>
            <a:ext cx="4933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990000"/>
                </a:solidFill>
              </a:rPr>
              <a:t> </a:t>
            </a:r>
            <a:r>
              <a:rPr lang="en-US" sz="2800" b="1" dirty="0">
                <a:solidFill>
                  <a:srgbClr val="990000"/>
                </a:solidFill>
              </a:rPr>
              <a:t>How it all started:  2013</a:t>
            </a:r>
            <a:endParaRPr lang="en-GB" sz="28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42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861" y="614599"/>
            <a:ext cx="11086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r>
              <a:rPr lang="en-US" sz="2000" b="1" dirty="0"/>
              <a:t>Agnes </a:t>
            </a:r>
            <a:r>
              <a:rPr lang="en-US" sz="2000" b="1" dirty="0" err="1"/>
              <a:t>Handwerk</a:t>
            </a:r>
            <a:r>
              <a:rPr lang="en-US" sz="2000" b="1" dirty="0"/>
              <a:t> </a:t>
            </a:r>
            <a:r>
              <a:rPr lang="en-US" b="1" dirty="0"/>
              <a:t>suggests an exhibition with portraits of mathematicians based in Europe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126358" y="1808731"/>
            <a:ext cx="4016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990000"/>
                </a:solidFill>
              </a:rPr>
              <a:t>Noel  </a:t>
            </a:r>
            <a:r>
              <a:rPr lang="en-US" sz="3200" b="1" dirty="0" err="1">
                <a:solidFill>
                  <a:srgbClr val="990000"/>
                </a:solidFill>
              </a:rPr>
              <a:t>Matoff</a:t>
            </a:r>
            <a:endParaRPr lang="en-US" sz="3200" b="1" dirty="0">
              <a:solidFill>
                <a:srgbClr val="990000"/>
              </a:solidFill>
            </a:endParaRPr>
          </a:p>
          <a:p>
            <a:endParaRPr lang="en-US" sz="2400" b="1" dirty="0"/>
          </a:p>
          <a:p>
            <a:r>
              <a:rPr lang="en-US" sz="2400" b="1" dirty="0"/>
              <a:t>The photographer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5864" y="2061830"/>
            <a:ext cx="4357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13 female mathematicians</a:t>
            </a:r>
            <a:endParaRPr lang="en-GB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449976" y="4146482"/>
            <a:ext cx="4212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team of mathematicians</a:t>
            </a:r>
            <a:endParaRPr lang="en-GB" sz="2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700" y="4661036"/>
            <a:ext cx="1274614" cy="12746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907" y="4670975"/>
            <a:ext cx="1264675" cy="12646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flipH="1">
            <a:off x="7267697" y="6137013"/>
            <a:ext cx="1274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Sara </a:t>
            </a:r>
            <a:r>
              <a:rPr lang="en-US" dirty="0" err="1"/>
              <a:t>Azzali</a:t>
            </a:r>
            <a:r>
              <a:rPr lang="en-US" dirty="0"/>
              <a:t>  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4943006" y="175890"/>
            <a:ext cx="3934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00"/>
                </a:solidFill>
              </a:rPr>
              <a:t>2014 First steps </a:t>
            </a:r>
            <a:endParaRPr lang="en-GB" sz="2800" b="1" dirty="0">
              <a:solidFill>
                <a:srgbClr val="99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8709728" y="5998478"/>
            <a:ext cx="1362447" cy="66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Magdalena</a:t>
            </a:r>
          </a:p>
          <a:p>
            <a:r>
              <a:rPr lang="en-US" dirty="0"/>
              <a:t> </a:t>
            </a:r>
            <a:r>
              <a:rPr lang="en-US" dirty="0" err="1"/>
              <a:t>Georgescu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75861" y="2523495"/>
            <a:ext cx="3952240" cy="4105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 err="1"/>
              <a:t>Nalini</a:t>
            </a:r>
            <a:r>
              <a:rPr lang="en-GB" dirty="0"/>
              <a:t> </a:t>
            </a:r>
            <a:r>
              <a:rPr lang="en-GB" dirty="0" err="1"/>
              <a:t>Anantharaman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(France)</a:t>
            </a:r>
          </a:p>
          <a:p>
            <a:r>
              <a:rPr lang="en-GB" dirty="0"/>
              <a:t>Karin </a:t>
            </a:r>
            <a:r>
              <a:rPr lang="en-GB" dirty="0" err="1"/>
              <a:t>Baur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(Switzerland, Austria)</a:t>
            </a:r>
          </a:p>
          <a:p>
            <a:r>
              <a:rPr lang="en-GB" dirty="0" err="1"/>
              <a:t>Stefka</a:t>
            </a:r>
            <a:r>
              <a:rPr lang="en-GB" dirty="0"/>
              <a:t> </a:t>
            </a:r>
            <a:r>
              <a:rPr lang="en-GB" dirty="0" err="1"/>
              <a:t>Bouyuklieva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(Bulgaria)</a:t>
            </a:r>
          </a:p>
          <a:p>
            <a:r>
              <a:rPr lang="en-GB" dirty="0"/>
              <a:t>Alice </a:t>
            </a:r>
            <a:r>
              <a:rPr lang="en-GB" dirty="0" err="1"/>
              <a:t>Fialowski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(Hungary)</a:t>
            </a:r>
          </a:p>
          <a:p>
            <a:r>
              <a:rPr lang="en-GB" dirty="0"/>
              <a:t>Frances Kirwan </a:t>
            </a:r>
            <a:r>
              <a:rPr lang="en-GB" dirty="0">
                <a:solidFill>
                  <a:srgbClr val="990000"/>
                </a:solidFill>
              </a:rPr>
              <a:t>(UK)</a:t>
            </a:r>
          </a:p>
          <a:p>
            <a:r>
              <a:rPr lang="en-GB" dirty="0"/>
              <a:t>Irina </a:t>
            </a:r>
            <a:r>
              <a:rPr lang="en-GB" dirty="0" err="1"/>
              <a:t>Kmit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(Ukraine/Germany)</a:t>
            </a:r>
          </a:p>
          <a:p>
            <a:r>
              <a:rPr lang="en-GB" dirty="0" err="1"/>
              <a:t>Kaisa</a:t>
            </a:r>
            <a:r>
              <a:rPr lang="en-GB" dirty="0"/>
              <a:t> </a:t>
            </a:r>
            <a:r>
              <a:rPr lang="en-GB" dirty="0" err="1"/>
              <a:t>Matomäki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(Finland)</a:t>
            </a:r>
          </a:p>
          <a:p>
            <a:r>
              <a:rPr lang="en-GB" dirty="0"/>
              <a:t>Margarida Mendes Lopes </a:t>
            </a:r>
            <a:r>
              <a:rPr lang="en-GB" dirty="0">
                <a:solidFill>
                  <a:srgbClr val="990000"/>
                </a:solidFill>
              </a:rPr>
              <a:t>(Portugal)</a:t>
            </a:r>
          </a:p>
          <a:p>
            <a:r>
              <a:rPr lang="en-GB" dirty="0"/>
              <a:t>Barbara </a:t>
            </a:r>
            <a:r>
              <a:rPr lang="en-GB" dirty="0" err="1"/>
              <a:t>Nelli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(Italy)</a:t>
            </a:r>
          </a:p>
          <a:p>
            <a:r>
              <a:rPr lang="en-GB" dirty="0" err="1"/>
              <a:t>Dušanka</a:t>
            </a:r>
            <a:r>
              <a:rPr lang="en-GB" dirty="0"/>
              <a:t> </a:t>
            </a:r>
            <a:r>
              <a:rPr lang="en-GB" dirty="0" err="1"/>
              <a:t>Perišić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(Serbia)</a:t>
            </a:r>
          </a:p>
          <a:p>
            <a:r>
              <a:rPr lang="en-GB" dirty="0" err="1"/>
              <a:t>Katarzyna</a:t>
            </a:r>
            <a:r>
              <a:rPr lang="en-GB" dirty="0"/>
              <a:t> (</a:t>
            </a:r>
            <a:r>
              <a:rPr lang="en-GB" dirty="0" err="1"/>
              <a:t>Kasia</a:t>
            </a:r>
            <a:r>
              <a:rPr lang="en-GB" dirty="0"/>
              <a:t>) </a:t>
            </a:r>
            <a:r>
              <a:rPr lang="en-GB" dirty="0" err="1"/>
              <a:t>Rejzner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(Poland/UK)</a:t>
            </a:r>
            <a:endParaRPr lang="en-GB" dirty="0"/>
          </a:p>
          <a:p>
            <a:r>
              <a:rPr lang="en-GB" dirty="0" err="1"/>
              <a:t>Katrin</a:t>
            </a:r>
            <a:r>
              <a:rPr lang="en-GB" dirty="0"/>
              <a:t> </a:t>
            </a:r>
            <a:r>
              <a:rPr lang="en-GB" dirty="0" err="1"/>
              <a:t>Wendland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(Germany)</a:t>
            </a:r>
          </a:p>
          <a:p>
            <a:r>
              <a:rPr lang="en-GB" dirty="0"/>
              <a:t>Oksana </a:t>
            </a:r>
            <a:r>
              <a:rPr lang="en-GB" dirty="0" err="1"/>
              <a:t>Yakimova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(Russia/Germany)</a:t>
            </a:r>
          </a:p>
        </p:txBody>
      </p:sp>
      <p:sp>
        <p:nvSpPr>
          <p:cNvPr id="11" name="AutoShape 2" descr="Interviewing women mathematicians"/>
          <p:cNvSpPr>
            <a:spLocks noChangeAspect="1" noChangeArrowheads="1"/>
          </p:cNvSpPr>
          <p:nvPr/>
        </p:nvSpPr>
        <p:spPr bwMode="auto">
          <a:xfrm>
            <a:off x="155575" y="-1241425"/>
            <a:ext cx="174307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251" y="1358900"/>
            <a:ext cx="2365216" cy="35465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175" y="4670975"/>
            <a:ext cx="1716609" cy="12874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05440" y="6021260"/>
            <a:ext cx="1402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Alexandra </a:t>
            </a:r>
            <a:r>
              <a:rPr lang="en-US" dirty="0" err="1"/>
              <a:t>Antoniouk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18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68" y="1277232"/>
            <a:ext cx="8248098" cy="54877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8332" y="809468"/>
            <a:ext cx="553998" cy="6423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400" b="1" dirty="0"/>
              <a:t>7</a:t>
            </a:r>
            <a:r>
              <a:rPr lang="en-US" sz="2400" b="1" baseline="30000" dirty="0"/>
              <a:t>th</a:t>
            </a:r>
            <a:r>
              <a:rPr lang="en-US" sz="2400" b="1" dirty="0"/>
              <a:t> European Congress of Mathematics</a:t>
            </a:r>
          </a:p>
        </p:txBody>
      </p:sp>
      <p:sp>
        <p:nvSpPr>
          <p:cNvPr id="6" name="TextBox 5"/>
          <p:cNvSpPr txBox="1"/>
          <p:nvPr/>
        </p:nvSpPr>
        <p:spPr>
          <a:xfrm flipV="1">
            <a:off x="11218466" y="-2346886"/>
            <a:ext cx="1292662" cy="857437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GB" sz="2400" b="1" dirty="0"/>
              <a:t>,  Mathematics Library </a:t>
            </a:r>
          </a:p>
          <a:p>
            <a:r>
              <a:rPr lang="en-GB" sz="2400" b="1" dirty="0"/>
              <a:t> Technical University in Berlin</a:t>
            </a:r>
          </a:p>
          <a:p>
            <a:r>
              <a:rPr lang="en-GB" sz="2400" b="1" dirty="0"/>
              <a:t>  </a:t>
            </a:r>
            <a:endParaRPr lang="en-GB" sz="2400" dirty="0"/>
          </a:p>
        </p:txBody>
      </p:sp>
      <p:sp>
        <p:nvSpPr>
          <p:cNvPr id="7" name="Rectangle 6"/>
          <p:cNvSpPr/>
          <p:nvPr/>
        </p:nvSpPr>
        <p:spPr>
          <a:xfrm>
            <a:off x="2263515" y="1738859"/>
            <a:ext cx="1883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503597" y="224693"/>
            <a:ext cx="6060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990000"/>
                </a:solidFill>
              </a:rPr>
              <a:t>July 2016: Opening </a:t>
            </a:r>
            <a:r>
              <a:rPr lang="en-US" sz="3200" b="1">
                <a:solidFill>
                  <a:srgbClr val="990000"/>
                </a:solidFill>
              </a:rPr>
              <a:t>in Berlin (TU)</a:t>
            </a:r>
            <a:endParaRPr lang="en-GB" sz="3200" b="1" dirty="0">
              <a:solidFill>
                <a:srgbClr val="99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8484" y="5547360"/>
            <a:ext cx="1220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</a:rPr>
              <a:t>Katrin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Wendland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26880" y="6014720"/>
            <a:ext cx="75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Karin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Baur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5946017" y="5224194"/>
            <a:ext cx="1237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Kasia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Keijzner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25506" y="5691554"/>
            <a:ext cx="629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3399"/>
                </a:solidFill>
              </a:rPr>
              <a:t>Irina </a:t>
            </a:r>
            <a:r>
              <a:rPr lang="en-US" dirty="0" err="1">
                <a:solidFill>
                  <a:srgbClr val="FF3399"/>
                </a:solidFill>
              </a:rPr>
              <a:t>Kmit</a:t>
            </a:r>
            <a:endParaRPr lang="en-GB" dirty="0">
              <a:solidFill>
                <a:srgbClr val="FF3399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27529" y="3244334"/>
            <a:ext cx="1936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Stefka</a:t>
            </a:r>
            <a:r>
              <a:rPr lang="en-GB" dirty="0"/>
              <a:t> </a:t>
            </a:r>
            <a:r>
              <a:rPr lang="en-GB" dirty="0" err="1"/>
              <a:t>Bouyuklieva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6548802" y="5671425"/>
            <a:ext cx="1565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accent3">
                    <a:lumMod val="50000"/>
                  </a:schemeClr>
                </a:solidFill>
              </a:rPr>
              <a:t>Stefka</a:t>
            </a:r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3">
                    <a:lumMod val="50000"/>
                  </a:schemeClr>
                </a:solidFill>
              </a:rPr>
              <a:t>Bouyuklieva</a:t>
            </a:r>
            <a:endParaRPr lang="en-GB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09001" y="5527126"/>
            <a:ext cx="1400836" cy="649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Alice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Fialowski</a:t>
            </a:r>
            <a:endParaRPr lang="en-GB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31791" y="5529972"/>
            <a:ext cx="1608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Margarida Mendes Lopes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37725" y="6086840"/>
            <a:ext cx="1201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Sylvie Paycha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79412" y="5482382"/>
            <a:ext cx="98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002060"/>
                </a:solidFill>
              </a:rPr>
              <a:t>Dušanka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Perišić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100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4368" y="554636"/>
            <a:ext cx="704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With the financial support of </a:t>
            </a:r>
            <a:endParaRPr lang="en-GB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842" y="4291169"/>
            <a:ext cx="2028825" cy="1238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333" y="2031537"/>
            <a:ext cx="2143125" cy="2143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88" y="4291169"/>
            <a:ext cx="2143125" cy="2143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207" y="2462877"/>
            <a:ext cx="4181475" cy="5048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333" y="4586753"/>
            <a:ext cx="1704975" cy="12668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056" y="2085779"/>
            <a:ext cx="2759616" cy="159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5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2557" y="435557"/>
            <a:ext cx="819344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                              2016</a:t>
            </a:r>
            <a:r>
              <a:rPr lang="en-US" sz="4000" b="1" dirty="0">
                <a:solidFill>
                  <a:srgbClr val="990000"/>
                </a:solidFill>
              </a:rPr>
              <a:t>------</a:t>
            </a:r>
            <a:r>
              <a:rPr lang="en-US" sz="4000" b="1" dirty="0">
                <a:solidFill>
                  <a:srgbClr val="0070C0"/>
                </a:solidFill>
              </a:rPr>
              <a:t>2021</a:t>
            </a:r>
          </a:p>
          <a:p>
            <a:endParaRPr lang="en-US" sz="4000" b="1" dirty="0">
              <a:solidFill>
                <a:srgbClr val="990000"/>
              </a:solidFill>
            </a:endParaRPr>
          </a:p>
          <a:p>
            <a:endParaRPr lang="en-US" sz="4000" b="1" dirty="0">
              <a:solidFill>
                <a:srgbClr val="990000"/>
              </a:solidFill>
            </a:endParaRPr>
          </a:p>
          <a:p>
            <a:r>
              <a:rPr lang="en-US" sz="4000" b="1" dirty="0">
                <a:solidFill>
                  <a:srgbClr val="990000"/>
                </a:solidFill>
              </a:rPr>
              <a:t>THE </a:t>
            </a:r>
            <a:r>
              <a:rPr lang="en-US" sz="4000" b="1" dirty="0">
                <a:solidFill>
                  <a:srgbClr val="0070C0"/>
                </a:solidFill>
              </a:rPr>
              <a:t>THIRTEEN</a:t>
            </a:r>
            <a:r>
              <a:rPr lang="en-US" sz="4000" b="1" dirty="0">
                <a:solidFill>
                  <a:srgbClr val="990000"/>
                </a:solidFill>
              </a:rPr>
              <a:t> PORTRAYED MATHEMATICIANS</a:t>
            </a:r>
            <a:r>
              <a:rPr lang="en-US" sz="3200" b="1" dirty="0">
                <a:solidFill>
                  <a:srgbClr val="990000"/>
                </a:solidFill>
              </a:rPr>
              <a:t> </a:t>
            </a:r>
            <a:endParaRPr lang="en-GB" sz="3200" dirty="0"/>
          </a:p>
        </p:txBody>
      </p:sp>
      <p:sp>
        <p:nvSpPr>
          <p:cNvPr id="8" name="Rectangle 7"/>
          <p:cNvSpPr/>
          <p:nvPr/>
        </p:nvSpPr>
        <p:spPr>
          <a:xfrm>
            <a:off x="7549151" y="2196532"/>
            <a:ext cx="38201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 err="1"/>
              <a:t>Nalini</a:t>
            </a:r>
            <a:r>
              <a:rPr lang="en-GB" dirty="0"/>
              <a:t> </a:t>
            </a:r>
            <a:r>
              <a:rPr lang="en-GB" dirty="0" err="1"/>
              <a:t>Anantharaman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(France)</a:t>
            </a:r>
          </a:p>
          <a:p>
            <a:r>
              <a:rPr lang="en-GB" dirty="0"/>
              <a:t>Karin </a:t>
            </a:r>
            <a:r>
              <a:rPr lang="en-GB" dirty="0" err="1"/>
              <a:t>Baur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(Switzerland, Austria)</a:t>
            </a:r>
          </a:p>
          <a:p>
            <a:r>
              <a:rPr lang="en-GB" dirty="0" err="1"/>
              <a:t>Stefka</a:t>
            </a:r>
            <a:r>
              <a:rPr lang="en-GB" dirty="0"/>
              <a:t> </a:t>
            </a:r>
            <a:r>
              <a:rPr lang="en-GB" dirty="0" err="1"/>
              <a:t>Bouyuklieva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(Bulgaria)</a:t>
            </a:r>
          </a:p>
          <a:p>
            <a:r>
              <a:rPr lang="en-GB" dirty="0"/>
              <a:t>Alice </a:t>
            </a:r>
            <a:r>
              <a:rPr lang="en-GB" dirty="0" err="1"/>
              <a:t>Fialowski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(Hungary)</a:t>
            </a:r>
          </a:p>
          <a:p>
            <a:r>
              <a:rPr lang="en-GB" dirty="0"/>
              <a:t>Frances Kirwan </a:t>
            </a:r>
            <a:r>
              <a:rPr lang="en-GB" dirty="0">
                <a:solidFill>
                  <a:srgbClr val="990000"/>
                </a:solidFill>
              </a:rPr>
              <a:t>(UK)</a:t>
            </a:r>
          </a:p>
          <a:p>
            <a:r>
              <a:rPr lang="en-GB" dirty="0"/>
              <a:t>Irina </a:t>
            </a:r>
            <a:r>
              <a:rPr lang="en-GB" dirty="0" err="1"/>
              <a:t>Kmit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(Ukraine/Germany)</a:t>
            </a:r>
          </a:p>
          <a:p>
            <a:r>
              <a:rPr lang="en-GB" dirty="0" err="1"/>
              <a:t>Kaisa</a:t>
            </a:r>
            <a:r>
              <a:rPr lang="en-GB" dirty="0"/>
              <a:t> </a:t>
            </a:r>
            <a:r>
              <a:rPr lang="en-GB" dirty="0" err="1"/>
              <a:t>Matomäki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(Finland)</a:t>
            </a:r>
          </a:p>
          <a:p>
            <a:r>
              <a:rPr lang="en-GB" dirty="0"/>
              <a:t>Margarida Mendes Lopes </a:t>
            </a:r>
            <a:r>
              <a:rPr lang="en-GB" dirty="0">
                <a:solidFill>
                  <a:srgbClr val="990000"/>
                </a:solidFill>
              </a:rPr>
              <a:t>(Portugal)</a:t>
            </a:r>
          </a:p>
          <a:p>
            <a:r>
              <a:rPr lang="en-GB" dirty="0"/>
              <a:t>Barbara </a:t>
            </a:r>
            <a:r>
              <a:rPr lang="en-GB" dirty="0" err="1"/>
              <a:t>Nelli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(Italy)</a:t>
            </a:r>
          </a:p>
          <a:p>
            <a:r>
              <a:rPr lang="en-GB" dirty="0" err="1"/>
              <a:t>Dušanka</a:t>
            </a:r>
            <a:r>
              <a:rPr lang="en-GB" dirty="0"/>
              <a:t> </a:t>
            </a:r>
            <a:r>
              <a:rPr lang="en-GB" dirty="0" err="1"/>
              <a:t>Perišić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(Serbia)</a:t>
            </a:r>
          </a:p>
          <a:p>
            <a:r>
              <a:rPr lang="en-GB" dirty="0" err="1"/>
              <a:t>Katarzyna</a:t>
            </a:r>
            <a:r>
              <a:rPr lang="en-GB" dirty="0"/>
              <a:t> (</a:t>
            </a:r>
            <a:r>
              <a:rPr lang="en-GB" dirty="0" err="1"/>
              <a:t>Kasia</a:t>
            </a:r>
            <a:r>
              <a:rPr lang="en-GB" dirty="0"/>
              <a:t>) </a:t>
            </a:r>
            <a:r>
              <a:rPr lang="en-GB" dirty="0" err="1"/>
              <a:t>Rejzner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(Poland/UK)</a:t>
            </a:r>
            <a:endParaRPr lang="en-GB" dirty="0"/>
          </a:p>
          <a:p>
            <a:r>
              <a:rPr lang="en-GB" dirty="0" err="1"/>
              <a:t>Katrin</a:t>
            </a:r>
            <a:r>
              <a:rPr lang="en-GB" dirty="0"/>
              <a:t> </a:t>
            </a:r>
            <a:r>
              <a:rPr lang="en-GB" dirty="0" err="1"/>
              <a:t>Wendland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(Germany)</a:t>
            </a:r>
          </a:p>
          <a:p>
            <a:r>
              <a:rPr lang="en-GB" dirty="0"/>
              <a:t>Oksana </a:t>
            </a:r>
            <a:r>
              <a:rPr lang="en-GB" dirty="0" err="1"/>
              <a:t>Yakimova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(Russia/Germany)</a:t>
            </a:r>
          </a:p>
        </p:txBody>
      </p:sp>
    </p:spTree>
    <p:extLst>
      <p:ext uri="{BB962C8B-B14F-4D97-AF65-F5344CB8AC3E}">
        <p14:creationId xmlns:p14="http://schemas.microsoft.com/office/powerpoint/2010/main" val="331895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334" y="2243814"/>
            <a:ext cx="2935931" cy="29633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31" y="52451"/>
            <a:ext cx="2356385" cy="23392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320" y="256888"/>
            <a:ext cx="2170030" cy="21457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818" y="4585220"/>
            <a:ext cx="2400488" cy="23751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248" y="2348191"/>
            <a:ext cx="2982657" cy="29550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421" y="-27842"/>
            <a:ext cx="2422367" cy="24304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504" y="2732836"/>
            <a:ext cx="3450816" cy="35221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5" y="2165721"/>
            <a:ext cx="2889639" cy="28109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554" y="0"/>
            <a:ext cx="3079336" cy="30488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197" y="2391682"/>
            <a:ext cx="2201286" cy="22035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974" y="12479"/>
            <a:ext cx="2212368" cy="22035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877" y="4307336"/>
            <a:ext cx="2650703" cy="26244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803" y="4707467"/>
            <a:ext cx="2150533" cy="215053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1256152" y="8180"/>
            <a:ext cx="1352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Alice </a:t>
            </a:r>
            <a:r>
              <a:rPr lang="en-GB" dirty="0" err="1">
                <a:solidFill>
                  <a:schemeClr val="bg1"/>
                </a:solidFill>
              </a:rPr>
              <a:t>Fialowski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21528" y="1778466"/>
            <a:ext cx="4269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Nalini</a:t>
            </a:r>
            <a:r>
              <a:rPr lang="en-GB" dirty="0"/>
              <a:t> </a:t>
            </a:r>
            <a:r>
              <a:rPr lang="en-GB" dirty="0" err="1"/>
              <a:t>A</a:t>
            </a:r>
            <a:r>
              <a:rPr lang="en-GB" dirty="0" err="1">
                <a:solidFill>
                  <a:schemeClr val="bg1"/>
                </a:solidFill>
              </a:rPr>
              <a:t>nantharam</a:t>
            </a:r>
            <a:r>
              <a:rPr lang="en-GB" dirty="0" err="1"/>
              <a:t>an</a:t>
            </a:r>
            <a:r>
              <a:rPr lang="en-GB" dirty="0"/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26014" y="2402600"/>
            <a:ext cx="2779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Oksana </a:t>
            </a:r>
            <a:r>
              <a:rPr lang="en-GB" dirty="0" err="1">
                <a:solidFill>
                  <a:srgbClr val="FF0000"/>
                </a:solidFill>
              </a:rPr>
              <a:t>Yakimova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832" y="1846701"/>
            <a:ext cx="2066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Stefka</a:t>
            </a:r>
            <a:r>
              <a:rPr lang="en-GB" dirty="0"/>
              <a:t> </a:t>
            </a:r>
            <a:r>
              <a:rPr lang="en-GB" dirty="0" err="1">
                <a:solidFill>
                  <a:schemeClr val="bg1"/>
                </a:solidFill>
              </a:rPr>
              <a:t>Bouyuklieva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91678" y="1846701"/>
            <a:ext cx="127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Irina </a:t>
            </a:r>
            <a:r>
              <a:rPr lang="en-GB" dirty="0" err="1">
                <a:solidFill>
                  <a:schemeClr val="bg1"/>
                </a:solidFill>
              </a:rPr>
              <a:t>Kmit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89563" y="3134408"/>
            <a:ext cx="1101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Karin </a:t>
            </a:r>
            <a:r>
              <a:rPr lang="en-GB" dirty="0" err="1">
                <a:solidFill>
                  <a:srgbClr val="FF0000"/>
                </a:solidFill>
              </a:rPr>
              <a:t>Baur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48438" y="2466818"/>
            <a:ext cx="205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Barbara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Nelli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961461" y="2421245"/>
            <a:ext cx="1441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Kaisa</a:t>
            </a:r>
            <a:r>
              <a:rPr lang="en-GB" dirty="0"/>
              <a:t> </a:t>
            </a:r>
            <a:r>
              <a:rPr lang="en-GB" dirty="0" err="1">
                <a:solidFill>
                  <a:srgbClr val="FF0000"/>
                </a:solidFill>
              </a:rPr>
              <a:t>Matomäki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4043" y="4753551"/>
            <a:ext cx="102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Frances Kirwan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08196" y="4285154"/>
            <a:ext cx="1241352" cy="64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Dušanka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Perišić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6659366" y="3390002"/>
            <a:ext cx="1348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Katrin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Wendland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82592" y="6192347"/>
            <a:ext cx="924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C41212"/>
                </a:solidFill>
              </a:rPr>
              <a:t>Kasia</a:t>
            </a:r>
            <a:r>
              <a:rPr lang="en-GB" dirty="0">
                <a:solidFill>
                  <a:srgbClr val="C41212"/>
                </a:solidFill>
              </a:rPr>
              <a:t> </a:t>
            </a:r>
            <a:r>
              <a:rPr lang="en-GB" dirty="0" err="1">
                <a:solidFill>
                  <a:srgbClr val="C41212"/>
                </a:solidFill>
              </a:rPr>
              <a:t>Rejzner</a:t>
            </a:r>
            <a:endParaRPr lang="en-GB" dirty="0">
              <a:solidFill>
                <a:srgbClr val="C4121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82421" y="6285463"/>
            <a:ext cx="2297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Margarida Mendes Lopes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493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3158" y="1075891"/>
            <a:ext cx="94386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990000"/>
              </a:solidFill>
            </a:endParaRPr>
          </a:p>
          <a:p>
            <a:endParaRPr lang="en-US" sz="3600" b="1" dirty="0">
              <a:solidFill>
                <a:srgbClr val="990000"/>
              </a:solidFill>
            </a:endParaRPr>
          </a:p>
          <a:p>
            <a:r>
              <a:rPr lang="en-US" sz="3600" b="1" dirty="0">
                <a:solidFill>
                  <a:srgbClr val="990000"/>
                </a:solidFill>
              </a:rPr>
              <a:t>TRAVELLED TO MORE THAN</a:t>
            </a:r>
          </a:p>
          <a:p>
            <a:endParaRPr lang="en-US" sz="3600" b="1" dirty="0">
              <a:solidFill>
                <a:srgbClr val="990000"/>
              </a:solidFill>
            </a:endParaRPr>
          </a:p>
          <a:p>
            <a:r>
              <a:rPr lang="en-US" sz="3600" b="1" dirty="0">
                <a:solidFill>
                  <a:srgbClr val="990000"/>
                </a:solidFill>
              </a:rPr>
              <a:t>                 </a:t>
            </a:r>
            <a:r>
              <a:rPr lang="en-US" sz="3600" b="1" dirty="0">
                <a:solidFill>
                  <a:srgbClr val="0070C0"/>
                </a:solidFill>
              </a:rPr>
              <a:t>150</a:t>
            </a:r>
            <a:r>
              <a:rPr lang="en-US" sz="3600" b="1" dirty="0">
                <a:solidFill>
                  <a:srgbClr val="990000"/>
                </a:solidFill>
              </a:rPr>
              <a:t> VENUES </a:t>
            </a:r>
          </a:p>
          <a:p>
            <a:endParaRPr lang="en-US" sz="3600" b="1" dirty="0">
              <a:solidFill>
                <a:srgbClr val="990000"/>
              </a:solidFill>
            </a:endParaRPr>
          </a:p>
          <a:p>
            <a:r>
              <a:rPr lang="en-US" sz="3600" b="1" dirty="0">
                <a:solidFill>
                  <a:srgbClr val="990000"/>
                </a:solidFill>
              </a:rPr>
              <a:t>                       AROUND THE WORLD……</a:t>
            </a:r>
            <a:endParaRPr lang="en-GB" sz="36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485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35" y="151946"/>
            <a:ext cx="5106650" cy="35364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44" y="124013"/>
            <a:ext cx="5216577" cy="35922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866" y="3842830"/>
            <a:ext cx="4706911" cy="30151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9744" y="3842831"/>
            <a:ext cx="2713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Barcelona, </a:t>
            </a:r>
            <a:r>
              <a:rPr lang="en-GB" dirty="0" err="1"/>
              <a:t>Universitat</a:t>
            </a:r>
            <a:r>
              <a:rPr lang="en-GB" dirty="0"/>
              <a:t> de Barcelona, March 2019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09482" y="6130978"/>
            <a:ext cx="388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Beirut </a:t>
            </a:r>
            <a:r>
              <a:rPr lang="en-GB" dirty="0" err="1"/>
              <a:t>Université</a:t>
            </a:r>
            <a:r>
              <a:rPr lang="en-GB" dirty="0"/>
              <a:t> </a:t>
            </a:r>
            <a:r>
              <a:rPr lang="en-GB" dirty="0" err="1"/>
              <a:t>Libanaise</a:t>
            </a:r>
            <a:r>
              <a:rPr lang="en-GB" dirty="0"/>
              <a:t>, </a:t>
            </a:r>
            <a:r>
              <a:rPr lang="en-GB" dirty="0" err="1"/>
              <a:t>Fanar</a:t>
            </a:r>
            <a:r>
              <a:rPr lang="en-GB" dirty="0"/>
              <a:t> February 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99029" y="3842830"/>
            <a:ext cx="2338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Bogot</a:t>
            </a:r>
            <a:r>
              <a:rPr lang="en-US" dirty="0"/>
              <a:t>á, Universidad Nacional September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5536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2" y="796750"/>
            <a:ext cx="4219985" cy="26850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498" y="3649194"/>
            <a:ext cx="4190835" cy="30537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363" y="872154"/>
            <a:ext cx="4872057" cy="26096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7932333" y="5176055"/>
            <a:ext cx="3881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Diyarbakir, </a:t>
            </a:r>
            <a:r>
              <a:rPr lang="en-US" dirty="0" err="1"/>
              <a:t>Dicle</a:t>
            </a:r>
            <a:r>
              <a:rPr lang="en-US" dirty="0"/>
              <a:t> University  </a:t>
            </a:r>
            <a:r>
              <a:rPr lang="en-US" altLang="en-US" dirty="0">
                <a:latin typeface="Arial" panose="020B0604020202020204" pitchFamily="34" charset="0"/>
              </a:rPr>
              <a:t>Turkey  May 2018</a:t>
            </a:r>
          </a:p>
        </p:txBody>
      </p:sp>
      <p:sp>
        <p:nvSpPr>
          <p:cNvPr id="6" name="Rectangle 5"/>
          <p:cNvSpPr/>
          <p:nvPr/>
        </p:nvSpPr>
        <p:spPr>
          <a:xfrm>
            <a:off x="7781182" y="150419"/>
            <a:ext cx="40329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Universidad de la Havana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 Cuba  February 2017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8865" y="150419"/>
            <a:ext cx="5512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University of Gothenburg and Chalmers University of Technology Sweden  April 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575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672" y="3053860"/>
            <a:ext cx="5456420" cy="35914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2" y="124502"/>
            <a:ext cx="6168298" cy="46273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10334" y="1791861"/>
            <a:ext cx="5081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Quito,  </a:t>
            </a:r>
            <a:r>
              <a:rPr lang="es-ES" dirty="0"/>
              <a:t>Pontificia Universidad Católica del Ecuador </a:t>
            </a:r>
            <a:r>
              <a:rPr lang="en-US" dirty="0"/>
              <a:t>August 2017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34518" y="5052256"/>
            <a:ext cx="385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AIMS, Senegal in </a:t>
            </a:r>
            <a:r>
              <a:rPr lang="en-GB" dirty="0" err="1"/>
              <a:t>M'bour</a:t>
            </a:r>
            <a:endParaRPr lang="en-GB" dirty="0"/>
          </a:p>
          <a:p>
            <a:r>
              <a:rPr lang="en-GB" dirty="0"/>
              <a:t> May 2018</a:t>
            </a:r>
          </a:p>
        </p:txBody>
      </p:sp>
    </p:spTree>
    <p:extLst>
      <p:ext uri="{BB962C8B-B14F-4D97-AF65-F5344CB8AC3E}">
        <p14:creationId xmlns:p14="http://schemas.microsoft.com/office/powerpoint/2010/main" val="896521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872" y="0"/>
            <a:ext cx="89491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solidFill>
                  <a:srgbClr val="FF0000"/>
                </a:solidFill>
                <a:latin typeface="Arial" panose="020B0604020202020204" pitchFamily="34" charset="0"/>
                <a:hlinkClick r:id="rId2"/>
              </a:rPr>
              <a:t>SAINT DENIS (PARIS), FRANCE (II). October 2019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3"/>
              </a:rPr>
              <a:t>SALZBURG, AUSTRIA. September 2017</a:t>
            </a:r>
            <a:endParaRPr lang="en-US" altLang="en-US" dirty="0"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4"/>
              </a:rPr>
              <a:t>SANTIAGO, CHILE. March 2018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5"/>
              </a:rPr>
              <a:t>SEVRAN, FRANCE. March 2017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6"/>
              </a:rPr>
              <a:t>SOFIA, BULGARIA. February 2018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7"/>
              </a:rPr>
              <a:t>SINGAPORE, REPUBLIC OF SINGAPORE. October 2018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8"/>
              </a:rPr>
              <a:t>STRASBOURG, FRANCE.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9"/>
              </a:rPr>
              <a:t>STUTTGART, GERMANY. November 2017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0"/>
              </a:rPr>
              <a:t>SYDNEY, AUSTRALIA (I). May 2019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1"/>
              </a:rPr>
              <a:t>SYDNEY, AUSTRALIA (II). August 2019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2"/>
              </a:rPr>
              <a:t>TOKYO, JAPAN (I). March 2019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3"/>
              </a:rPr>
              <a:t>TOKYO, JAPAN (II). October 2019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4"/>
              </a:rPr>
              <a:t>TORINO, ITALY. April 2018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5"/>
              </a:rPr>
              <a:t>TROMSØ, NORWAY. August 2019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6"/>
              </a:rPr>
              <a:t>UTRECHT, THE NETHERLANDS. February 2017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7"/>
              </a:rPr>
              <a:t>VALPARAISO, CHILE. January 2019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8"/>
              </a:rPr>
              <a:t>VERONA, ITALY. May 2020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19"/>
              </a:rPr>
              <a:t>VRATSA, BULGARIA. May 2017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20"/>
              </a:rPr>
              <a:t>TÜBINGEN, GERMANY. November 2018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21"/>
              </a:rPr>
              <a:t>TWENTE, THE NETHERLANDS. November 2017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hlinkClick r:id="rId22"/>
              </a:rPr>
              <a:t>WARWICK, UK. October 2017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8740015" y="559817"/>
            <a:ext cx="1153494" cy="101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055" y="251920"/>
            <a:ext cx="4019400" cy="56824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27314" y="6150042"/>
            <a:ext cx="4782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Saint Denis, </a:t>
            </a:r>
            <a:r>
              <a:rPr lang="en-GB" dirty="0"/>
              <a:t>Iqbal </a:t>
            </a:r>
            <a:r>
              <a:rPr lang="en-GB" dirty="0" err="1"/>
              <a:t>Masih</a:t>
            </a:r>
            <a:r>
              <a:rPr lang="en-GB" dirty="0"/>
              <a:t> school</a:t>
            </a:r>
            <a:r>
              <a:rPr lang="en-GB" b="1" dirty="0"/>
              <a:t>, </a:t>
            </a:r>
            <a:r>
              <a:rPr lang="en-US" dirty="0"/>
              <a:t>October 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0630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050513"/>
            <a:ext cx="4572000" cy="304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41" y="3806792"/>
            <a:ext cx="4581625" cy="305441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2941"/>
            <a:ext cx="4572000" cy="304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283" y="773995"/>
            <a:ext cx="4572000" cy="304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9657"/>
            <a:ext cx="4572000" cy="304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41" y="645033"/>
            <a:ext cx="4616517" cy="31889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766" y="3780322"/>
            <a:ext cx="4616517" cy="307767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9597" y="3270857"/>
            <a:ext cx="2247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Marta </a:t>
            </a:r>
            <a:r>
              <a:rPr lang="en-GB" dirty="0" err="1">
                <a:solidFill>
                  <a:schemeClr val="bg1"/>
                </a:solidFill>
              </a:rPr>
              <a:t>Sanz-Solé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5114" y="6432616"/>
            <a:ext cx="2223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Sofia Lambropoulou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11390" y="5678905"/>
            <a:ext cx="278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Neža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Mramor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Kosta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4284" y="6431165"/>
            <a:ext cx="2568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Blaženka</a:t>
            </a:r>
            <a:r>
              <a:rPr lang="en-GB" dirty="0"/>
              <a:t> </a:t>
            </a:r>
            <a:r>
              <a:rPr lang="en-GB" dirty="0" err="1"/>
              <a:t>Divjak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6523975" y="3346509"/>
            <a:ext cx="1838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Ragni</a:t>
            </a:r>
            <a:r>
              <a:rPr lang="en-GB" dirty="0"/>
              <a:t> </a:t>
            </a:r>
            <a:r>
              <a:rPr lang="en-GB" dirty="0" err="1"/>
              <a:t>Piene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5060700" y="2449493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Biljana Stamatović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63251" y="327259"/>
            <a:ext cx="1549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Betül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Tanbay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878" y="86627"/>
            <a:ext cx="294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0000"/>
                </a:solidFill>
              </a:rPr>
              <a:t>+ </a:t>
            </a:r>
            <a:r>
              <a:rPr lang="en-US" b="1" dirty="0">
                <a:solidFill>
                  <a:schemeClr val="accent5"/>
                </a:solidFill>
              </a:rPr>
              <a:t>7</a:t>
            </a:r>
            <a:r>
              <a:rPr lang="en-US" b="1" dirty="0">
                <a:solidFill>
                  <a:srgbClr val="99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mathematicians in 2019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596387" y="6293590"/>
            <a:ext cx="223306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90000"/>
                </a:solidFill>
              </a:rPr>
              <a:t>= </a:t>
            </a:r>
            <a:r>
              <a:rPr lang="en-US" b="1" dirty="0">
                <a:solidFill>
                  <a:schemeClr val="accent5"/>
                </a:solidFill>
              </a:rPr>
              <a:t>20</a:t>
            </a:r>
            <a:r>
              <a:rPr lang="en-US" b="1" dirty="0">
                <a:solidFill>
                  <a:srgbClr val="990000"/>
                </a:solidFill>
              </a:rPr>
              <a:t>  </a:t>
            </a:r>
            <a:r>
              <a:rPr lang="en-US" b="1" dirty="0">
                <a:solidFill>
                  <a:srgbClr val="C00000"/>
                </a:solidFill>
              </a:rPr>
              <a:t>portraits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58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260" y="624500"/>
            <a:ext cx="4831080" cy="60316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1320" y="404125"/>
            <a:ext cx="2753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/>
                </a:solidFill>
              </a:rPr>
              <a:t>13</a:t>
            </a:r>
            <a:r>
              <a:rPr lang="en-US" sz="2000" b="1" dirty="0">
                <a:solidFill>
                  <a:srgbClr val="990000"/>
                </a:solidFill>
              </a:rPr>
              <a:t> mathematicians</a:t>
            </a:r>
            <a:endParaRPr lang="en-GB" sz="2000" b="1" dirty="0">
              <a:solidFill>
                <a:srgbClr val="99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05504" y="1243608"/>
            <a:ext cx="237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990000"/>
                </a:solidFill>
              </a:rPr>
              <a:t>+ </a:t>
            </a:r>
            <a:r>
              <a:rPr lang="en-US" sz="2000" b="1" dirty="0">
                <a:solidFill>
                  <a:schemeClr val="accent5"/>
                </a:solidFill>
              </a:rPr>
              <a:t>7</a:t>
            </a:r>
            <a:r>
              <a:rPr lang="en-US" sz="2000" b="1" dirty="0">
                <a:solidFill>
                  <a:srgbClr val="99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mathematicians</a:t>
            </a:r>
            <a:endParaRPr lang="en-GB" sz="20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58189" y="64380"/>
            <a:ext cx="7182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The expanded catalogue with the </a:t>
            </a:r>
            <a:r>
              <a:rPr lang="en-US" sz="2400" b="1" dirty="0">
                <a:solidFill>
                  <a:srgbClr val="990000"/>
                </a:solidFill>
              </a:rPr>
              <a:t>20</a:t>
            </a:r>
            <a:r>
              <a:rPr lang="en-US" sz="2400" b="1" dirty="0">
                <a:solidFill>
                  <a:schemeClr val="accent5"/>
                </a:solidFill>
              </a:rPr>
              <a:t> portraits in 2021</a:t>
            </a:r>
            <a:endParaRPr lang="en-GB" sz="2400" b="1" dirty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8816339" y="1742173"/>
            <a:ext cx="31863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</a:t>
            </a:r>
          </a:p>
          <a:p>
            <a:r>
              <a:rPr lang="en-GB" dirty="0" err="1"/>
              <a:t>Blaženka</a:t>
            </a:r>
            <a:r>
              <a:rPr lang="en-GB" dirty="0"/>
              <a:t> </a:t>
            </a:r>
            <a:r>
              <a:rPr lang="en-GB" dirty="0" err="1"/>
              <a:t>Divjak</a:t>
            </a:r>
            <a:r>
              <a:rPr lang="en-GB" dirty="0"/>
              <a:t>  </a:t>
            </a:r>
            <a:r>
              <a:rPr lang="en-GB" dirty="0">
                <a:solidFill>
                  <a:srgbClr val="990000"/>
                </a:solidFill>
              </a:rPr>
              <a:t>(Croatia)</a:t>
            </a:r>
          </a:p>
          <a:p>
            <a:r>
              <a:rPr lang="en-GB" dirty="0"/>
              <a:t>Sofia </a:t>
            </a:r>
            <a:r>
              <a:rPr lang="en-GB" dirty="0" err="1"/>
              <a:t>Lambropoulou</a:t>
            </a:r>
            <a:r>
              <a:rPr lang="en-GB" dirty="0"/>
              <a:t>  </a:t>
            </a:r>
            <a:r>
              <a:rPr lang="en-GB" dirty="0">
                <a:solidFill>
                  <a:srgbClr val="990000"/>
                </a:solidFill>
              </a:rPr>
              <a:t>(Greece)</a:t>
            </a:r>
          </a:p>
          <a:p>
            <a:r>
              <a:rPr lang="en-GB" dirty="0" err="1"/>
              <a:t>Neža</a:t>
            </a:r>
            <a:r>
              <a:rPr lang="en-GB" dirty="0"/>
              <a:t> </a:t>
            </a:r>
            <a:r>
              <a:rPr lang="en-GB" dirty="0" err="1"/>
              <a:t>Mramor</a:t>
            </a:r>
            <a:r>
              <a:rPr lang="en-GB" dirty="0"/>
              <a:t> </a:t>
            </a:r>
            <a:r>
              <a:rPr lang="en-GB" dirty="0" err="1"/>
              <a:t>Kosta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(Slovenia)</a:t>
            </a:r>
          </a:p>
          <a:p>
            <a:r>
              <a:rPr lang="en-GB" dirty="0" err="1"/>
              <a:t>Ragni</a:t>
            </a:r>
            <a:r>
              <a:rPr lang="en-GB" dirty="0"/>
              <a:t> </a:t>
            </a:r>
            <a:r>
              <a:rPr lang="en-GB" dirty="0" err="1"/>
              <a:t>Piene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(Norway)</a:t>
            </a:r>
          </a:p>
          <a:p>
            <a:r>
              <a:rPr lang="en-GB" dirty="0"/>
              <a:t>Marta </a:t>
            </a:r>
            <a:r>
              <a:rPr lang="en-GB" dirty="0" err="1"/>
              <a:t>Sanz-Solé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(Spain)</a:t>
            </a:r>
          </a:p>
          <a:p>
            <a:r>
              <a:rPr lang="en-GB" dirty="0" err="1"/>
              <a:t>Biljana</a:t>
            </a:r>
            <a:r>
              <a:rPr lang="en-GB" dirty="0"/>
              <a:t> </a:t>
            </a:r>
            <a:r>
              <a:rPr lang="en-GB" dirty="0" err="1"/>
              <a:t>Stamatović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</a:t>
            </a:r>
            <a:r>
              <a:rPr lang="en-GB" dirty="0" err="1">
                <a:solidFill>
                  <a:srgbClr val="990000"/>
                </a:solidFill>
              </a:rPr>
              <a:t>Montengro</a:t>
            </a:r>
            <a:r>
              <a:rPr lang="en-GB" dirty="0">
                <a:solidFill>
                  <a:srgbClr val="990000"/>
                </a:solidFill>
              </a:rPr>
              <a:t>)</a:t>
            </a:r>
          </a:p>
          <a:p>
            <a:r>
              <a:rPr lang="en-GB" dirty="0" err="1"/>
              <a:t>Betül</a:t>
            </a:r>
            <a:r>
              <a:rPr lang="en-GB" dirty="0"/>
              <a:t> </a:t>
            </a:r>
            <a:r>
              <a:rPr lang="en-GB" dirty="0" err="1"/>
              <a:t>Tanbay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(Turkey)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2560" y="1245580"/>
            <a:ext cx="39420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 err="1"/>
              <a:t>Nalini</a:t>
            </a:r>
            <a:r>
              <a:rPr lang="en-GB" dirty="0"/>
              <a:t> </a:t>
            </a:r>
            <a:r>
              <a:rPr lang="en-GB" dirty="0" err="1"/>
              <a:t>Anantharaman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(France)</a:t>
            </a:r>
          </a:p>
          <a:p>
            <a:r>
              <a:rPr lang="en-GB" dirty="0"/>
              <a:t>Karin </a:t>
            </a:r>
            <a:r>
              <a:rPr lang="en-GB" dirty="0" err="1"/>
              <a:t>Baur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(Switzerland, Austria)</a:t>
            </a:r>
          </a:p>
          <a:p>
            <a:r>
              <a:rPr lang="en-GB" dirty="0" err="1"/>
              <a:t>Stefka</a:t>
            </a:r>
            <a:r>
              <a:rPr lang="en-GB" dirty="0"/>
              <a:t> </a:t>
            </a:r>
            <a:r>
              <a:rPr lang="en-GB" dirty="0" err="1"/>
              <a:t>Bouyuklieva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(Bulgaria)</a:t>
            </a:r>
          </a:p>
          <a:p>
            <a:r>
              <a:rPr lang="en-GB" dirty="0"/>
              <a:t>Alice </a:t>
            </a:r>
            <a:r>
              <a:rPr lang="en-GB" dirty="0" err="1"/>
              <a:t>Fialowski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(Hungary)</a:t>
            </a:r>
          </a:p>
          <a:p>
            <a:r>
              <a:rPr lang="en-GB" dirty="0"/>
              <a:t>Frances Kirwan </a:t>
            </a:r>
            <a:r>
              <a:rPr lang="en-GB" dirty="0">
                <a:solidFill>
                  <a:srgbClr val="990000"/>
                </a:solidFill>
              </a:rPr>
              <a:t>(UK)</a:t>
            </a:r>
          </a:p>
          <a:p>
            <a:r>
              <a:rPr lang="en-GB" dirty="0"/>
              <a:t>Irina </a:t>
            </a:r>
            <a:r>
              <a:rPr lang="en-GB" dirty="0" err="1"/>
              <a:t>Kmit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(Ukraine/Germany)</a:t>
            </a:r>
          </a:p>
          <a:p>
            <a:r>
              <a:rPr lang="en-GB" dirty="0" err="1"/>
              <a:t>Kaisa</a:t>
            </a:r>
            <a:r>
              <a:rPr lang="en-GB" dirty="0"/>
              <a:t> </a:t>
            </a:r>
            <a:r>
              <a:rPr lang="en-GB" dirty="0" err="1"/>
              <a:t>Matomäki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(Finland)</a:t>
            </a:r>
          </a:p>
          <a:p>
            <a:r>
              <a:rPr lang="en-GB" dirty="0"/>
              <a:t>Margarida Mendes Lopes </a:t>
            </a:r>
            <a:r>
              <a:rPr lang="en-GB" dirty="0">
                <a:solidFill>
                  <a:srgbClr val="990000"/>
                </a:solidFill>
              </a:rPr>
              <a:t>(Portugal)</a:t>
            </a:r>
          </a:p>
          <a:p>
            <a:r>
              <a:rPr lang="en-GB" dirty="0"/>
              <a:t>Barbara </a:t>
            </a:r>
            <a:r>
              <a:rPr lang="en-GB" dirty="0" err="1"/>
              <a:t>Nelli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(Italy)</a:t>
            </a:r>
          </a:p>
          <a:p>
            <a:r>
              <a:rPr lang="en-GB" dirty="0" err="1"/>
              <a:t>Dušanka</a:t>
            </a:r>
            <a:r>
              <a:rPr lang="en-GB" dirty="0"/>
              <a:t> </a:t>
            </a:r>
            <a:r>
              <a:rPr lang="en-GB" dirty="0" err="1"/>
              <a:t>Perišić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(Serbia)</a:t>
            </a:r>
          </a:p>
          <a:p>
            <a:r>
              <a:rPr lang="en-GB" dirty="0" err="1"/>
              <a:t>Katarzyna</a:t>
            </a:r>
            <a:r>
              <a:rPr lang="en-GB" dirty="0"/>
              <a:t> (</a:t>
            </a:r>
            <a:r>
              <a:rPr lang="en-GB" dirty="0" err="1"/>
              <a:t>Kasia</a:t>
            </a:r>
            <a:r>
              <a:rPr lang="en-GB" dirty="0"/>
              <a:t>) </a:t>
            </a:r>
            <a:r>
              <a:rPr lang="en-GB" dirty="0" err="1"/>
              <a:t>Rejzner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(Poland/UK)</a:t>
            </a:r>
            <a:endParaRPr lang="en-GB" dirty="0"/>
          </a:p>
          <a:p>
            <a:r>
              <a:rPr lang="en-GB" dirty="0" err="1"/>
              <a:t>Katrin</a:t>
            </a:r>
            <a:r>
              <a:rPr lang="en-GB" dirty="0"/>
              <a:t> </a:t>
            </a:r>
            <a:r>
              <a:rPr lang="en-GB" dirty="0" err="1"/>
              <a:t>Wendland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(Germany)</a:t>
            </a:r>
          </a:p>
          <a:p>
            <a:r>
              <a:rPr lang="en-GB" dirty="0"/>
              <a:t>Oksana </a:t>
            </a:r>
            <a:r>
              <a:rPr lang="en-GB" dirty="0" err="1"/>
              <a:t>Yakimova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(Russia/Germany)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2156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" y="1907446"/>
            <a:ext cx="7945120" cy="48139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4640" y="4418100"/>
            <a:ext cx="779078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b="1" dirty="0"/>
            </a:br>
            <a:endParaRPr lang="en-US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8ECM &amp; University of </a:t>
            </a:r>
            <a:r>
              <a:rPr lang="en-US" b="1" dirty="0" err="1">
                <a:solidFill>
                  <a:schemeClr val="bg1"/>
                </a:solidFill>
              </a:rPr>
              <a:t>Primorska</a:t>
            </a:r>
            <a:r>
              <a:rPr lang="en-US" b="1" dirty="0">
                <a:solidFill>
                  <a:schemeClr val="bg1"/>
                </a:solidFill>
              </a:rPr>
              <a:t> (our hosts)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The Society of Mathematicians, Physicists and Astronomers of Slovenia (DMFA)</a:t>
            </a:r>
            <a:r>
              <a:rPr lang="en-GB" sz="2000" b="1" dirty="0"/>
              <a:t> </a:t>
            </a:r>
            <a:r>
              <a:rPr lang="en-US" b="1" dirty="0">
                <a:solidFill>
                  <a:schemeClr val="bg1"/>
                </a:solidFill>
              </a:rPr>
              <a:t>Faculty of Mathematics and Physics, University of Ljubljana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Institute for mathematics, Physics and Mechanics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Insurance companies </a:t>
            </a:r>
            <a:r>
              <a:rPr lang="en-US" b="1" dirty="0" err="1">
                <a:solidFill>
                  <a:schemeClr val="bg1"/>
                </a:solidFill>
              </a:rPr>
              <a:t>SavaRe</a:t>
            </a:r>
            <a:r>
              <a:rPr lang="en-US" b="1" dirty="0">
                <a:solidFill>
                  <a:schemeClr val="bg1"/>
                </a:solidFill>
              </a:rPr>
              <a:t> and </a:t>
            </a:r>
            <a:r>
              <a:rPr lang="en-US" b="1" dirty="0" err="1">
                <a:solidFill>
                  <a:schemeClr val="bg1"/>
                </a:solidFill>
              </a:rPr>
              <a:t>Triglav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640" y="274319"/>
            <a:ext cx="1056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 </a:t>
            </a:r>
            <a:r>
              <a:rPr lang="en-US" sz="2000" b="1" dirty="0">
                <a:solidFill>
                  <a:srgbClr val="0070C0"/>
                </a:solidFill>
              </a:rPr>
              <a:t>Five years later….. we were </a:t>
            </a:r>
            <a:r>
              <a:rPr lang="en-US" sz="2000" b="1" dirty="0">
                <a:solidFill>
                  <a:srgbClr val="990000"/>
                </a:solidFill>
              </a:rPr>
              <a:t>(virtually) </a:t>
            </a:r>
            <a:r>
              <a:rPr lang="en-US" sz="2000" b="1" dirty="0">
                <a:solidFill>
                  <a:srgbClr val="0070C0"/>
                </a:solidFill>
              </a:rPr>
              <a:t>at the </a:t>
            </a:r>
            <a:r>
              <a:rPr lang="en-US" sz="2000" b="1" dirty="0">
                <a:solidFill>
                  <a:srgbClr val="990000"/>
                </a:solidFill>
              </a:rPr>
              <a:t>8</a:t>
            </a:r>
            <a:r>
              <a:rPr lang="en-US" sz="2000" b="1" baseline="30000" dirty="0">
                <a:solidFill>
                  <a:srgbClr val="990000"/>
                </a:solidFill>
              </a:rPr>
              <a:t>th</a:t>
            </a:r>
            <a:r>
              <a:rPr lang="en-US" sz="2000" b="1" dirty="0">
                <a:solidFill>
                  <a:srgbClr val="990000"/>
                </a:solidFill>
              </a:rPr>
              <a:t> ECM </a:t>
            </a:r>
            <a:r>
              <a:rPr lang="en-US" sz="2000" b="1" dirty="0">
                <a:solidFill>
                  <a:srgbClr val="0070C0"/>
                </a:solidFill>
              </a:rPr>
              <a:t>in </a:t>
            </a:r>
            <a:r>
              <a:rPr lang="en-US" sz="2000" b="1" dirty="0" err="1">
                <a:solidFill>
                  <a:srgbClr val="990000"/>
                </a:solidFill>
              </a:rPr>
              <a:t>Portoro</a:t>
            </a:r>
            <a:r>
              <a:rPr lang="en-GB" sz="1400" b="1" dirty="0">
                <a:solidFill>
                  <a:srgbClr val="990000"/>
                </a:solidFill>
              </a:rPr>
              <a:t>Ž</a:t>
            </a:r>
            <a:r>
              <a:rPr lang="en-US" sz="2000" b="1" dirty="0">
                <a:solidFill>
                  <a:srgbClr val="0070C0"/>
                </a:solidFill>
              </a:rPr>
              <a:t>, thanks to… 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096" y="752835"/>
            <a:ext cx="1436144" cy="17934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829" y="2612423"/>
            <a:ext cx="1554480" cy="1554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52" y="4408105"/>
            <a:ext cx="2880357" cy="19202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048240" y="890827"/>
            <a:ext cx="2225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err="1"/>
              <a:t>Marjeta</a:t>
            </a:r>
            <a:r>
              <a:rPr lang="en-GB" sz="2000" b="1" dirty="0"/>
              <a:t> KRAMAR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9481987" y="2612423"/>
            <a:ext cx="461665" cy="20137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GB" b="1" dirty="0" err="1"/>
              <a:t>Jasna</a:t>
            </a:r>
            <a:r>
              <a:rPr lang="en-GB" b="1" dirty="0"/>
              <a:t> PREZELJ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9047483" y="6308225"/>
            <a:ext cx="3453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/>
              <a:t>Neža</a:t>
            </a:r>
            <a:r>
              <a:rPr lang="en-GB" b="1" dirty="0"/>
              <a:t> MRAMOR-KOSTA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4713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384" y="2816352"/>
            <a:ext cx="88331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990000"/>
                </a:solidFill>
              </a:rPr>
              <a:t>The latest venue in person:</a:t>
            </a:r>
            <a:endParaRPr lang="en-US" sz="3200" b="1" dirty="0">
              <a:solidFill>
                <a:srgbClr val="1F4E79"/>
              </a:solidFill>
            </a:endParaRPr>
          </a:p>
          <a:p>
            <a:r>
              <a:rPr lang="en-US" sz="3200" b="1" dirty="0">
                <a:solidFill>
                  <a:srgbClr val="1F4E79"/>
                </a:solidFill>
              </a:rPr>
              <a:t> Villa de Leyva, Colombia, July 31.-Aug.9</a:t>
            </a:r>
            <a:r>
              <a:rPr lang="en-US" sz="3200" b="1" baseline="30000" dirty="0">
                <a:solidFill>
                  <a:srgbClr val="1F4E79"/>
                </a:solidFill>
              </a:rPr>
              <a:t>th</a:t>
            </a:r>
            <a:r>
              <a:rPr lang="en-US" sz="3200" b="1" dirty="0">
                <a:solidFill>
                  <a:srgbClr val="1F4E79"/>
                </a:solidFill>
              </a:rPr>
              <a:t> 2023</a:t>
            </a:r>
            <a:endParaRPr lang="en-GB" sz="3200" b="1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883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64" y="1498600"/>
            <a:ext cx="7389395" cy="49262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4796" y="413885"/>
            <a:ext cx="6333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        Villa de Leyva, Colombia,  July 31</a:t>
            </a:r>
            <a:r>
              <a:rPr lang="en-US" b="1" baseline="30000" dirty="0">
                <a:solidFill>
                  <a:srgbClr val="0070C0"/>
                </a:solidFill>
              </a:rPr>
              <a:t>st</a:t>
            </a:r>
            <a:r>
              <a:rPr lang="en-US" b="1" dirty="0">
                <a:solidFill>
                  <a:srgbClr val="0070C0"/>
                </a:solidFill>
              </a:rPr>
              <a:t> - August 9</a:t>
            </a:r>
            <a:r>
              <a:rPr lang="en-US" b="1" baseline="30000" dirty="0">
                <a:solidFill>
                  <a:srgbClr val="0070C0"/>
                </a:solidFill>
              </a:rPr>
              <a:t>th </a:t>
            </a:r>
            <a:r>
              <a:rPr lang="en-US" b="1" dirty="0">
                <a:solidFill>
                  <a:srgbClr val="0070C0"/>
                </a:solidFill>
              </a:rPr>
              <a:t>  2023</a:t>
            </a:r>
          </a:p>
          <a:p>
            <a:endParaRPr lang="en-US" dirty="0"/>
          </a:p>
          <a:p>
            <a:r>
              <a:rPr lang="en-US" dirty="0"/>
              <a:t>Setting up the exhibition in the patio of the Hotel Santa Viviana….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0493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76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5104" y="2759563"/>
            <a:ext cx="8741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990000"/>
                </a:solidFill>
              </a:rPr>
              <a:t>Sister</a:t>
            </a:r>
            <a:r>
              <a:rPr lang="en-GB" sz="4800" b="1" dirty="0">
                <a:solidFill>
                  <a:srgbClr val="1F4E79"/>
                </a:solidFill>
              </a:rPr>
              <a:t> exhibitions</a:t>
            </a:r>
            <a:r>
              <a:rPr lang="en-GB" sz="4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4800" b="1" dirty="0">
                <a:solidFill>
                  <a:srgbClr val="990000"/>
                </a:solidFill>
              </a:rPr>
              <a:t>worldwide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672441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Anillo - Matemáticas y Género"/>
          <p:cNvSpPr>
            <a:spLocks noChangeAspect="1" noChangeArrowheads="1"/>
          </p:cNvSpPr>
          <p:nvPr/>
        </p:nvSpPr>
        <p:spPr bwMode="auto">
          <a:xfrm>
            <a:off x="155575" y="-982663"/>
            <a:ext cx="2057400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4" name="AutoShape 4" descr="AMSI på Twitter: &quot;Meet AMSI Winter School 2018 lecturer Associate Professor Mariel  Saez from Pontificia Universidad Católica de Chile! Get up to speed with  geometric flows in Mariel's course 'Curvature Flow of"/>
          <p:cNvSpPr>
            <a:spLocks noChangeAspect="1" noChangeArrowheads="1"/>
          </p:cNvSpPr>
          <p:nvPr/>
        </p:nvSpPr>
        <p:spPr bwMode="auto">
          <a:xfrm>
            <a:off x="155575" y="-944563"/>
            <a:ext cx="1381125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" name="AutoShape 6" descr="AMSI på Twitter: &quot;Meet AMSI Winter School 2018 lecturer Associate Professor Mariel  Saez from Pontificia Universidad Católica de Chile! Get up to speed with  geometric flows in Mariel's course 'Curvature Flow of"/>
          <p:cNvSpPr>
            <a:spLocks noChangeAspect="1" noChangeArrowheads="1"/>
          </p:cNvSpPr>
          <p:nvPr/>
        </p:nvSpPr>
        <p:spPr bwMode="auto">
          <a:xfrm>
            <a:off x="307975" y="-792163"/>
            <a:ext cx="1381125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01" y="940976"/>
            <a:ext cx="3377664" cy="48104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1101" y="331413"/>
            <a:ext cx="3911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00"/>
                </a:solidFill>
              </a:rPr>
              <a:t>Mariel </a:t>
            </a:r>
            <a:r>
              <a:rPr lang="en-US" sz="2800" b="1" dirty="0" err="1">
                <a:solidFill>
                  <a:srgbClr val="990000"/>
                </a:solidFill>
              </a:rPr>
              <a:t>Saez</a:t>
            </a:r>
            <a:r>
              <a:rPr lang="en-US" sz="2800" dirty="0"/>
              <a:t>, </a:t>
            </a:r>
            <a:r>
              <a:rPr lang="en-US" dirty="0"/>
              <a:t>PUC Chile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444" y="236287"/>
            <a:ext cx="5088556" cy="644353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258195" y="2721591"/>
            <a:ext cx="641126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Carolina </a:t>
            </a:r>
            <a:r>
              <a:rPr lang="en-GB" dirty="0" err="1"/>
              <a:t>Bhering</a:t>
            </a:r>
            <a:r>
              <a:rPr lang="en-GB" dirty="0"/>
              <a:t> de Araujo </a:t>
            </a:r>
            <a:r>
              <a:rPr lang="en-GB" dirty="0">
                <a:solidFill>
                  <a:srgbClr val="990000"/>
                </a:solidFill>
              </a:rPr>
              <a:t>(</a:t>
            </a:r>
            <a:r>
              <a:rPr lang="en-GB" dirty="0" err="1">
                <a:solidFill>
                  <a:srgbClr val="990000"/>
                </a:solidFill>
              </a:rPr>
              <a:t>Brasil</a:t>
            </a:r>
            <a:r>
              <a:rPr lang="en-GB" dirty="0">
                <a:solidFill>
                  <a:srgbClr val="990000"/>
                </a:solidFill>
              </a:rPr>
              <a:t>)</a:t>
            </a:r>
          </a:p>
          <a:p>
            <a:r>
              <a:rPr lang="en-GB" dirty="0"/>
              <a:t>Carmen </a:t>
            </a:r>
            <a:r>
              <a:rPr lang="en-GB" dirty="0" err="1"/>
              <a:t>Cortázar</a:t>
            </a:r>
            <a:r>
              <a:rPr lang="en-GB" dirty="0"/>
              <a:t> </a:t>
            </a:r>
            <a:r>
              <a:rPr lang="en-GB" dirty="0" err="1"/>
              <a:t>Sanz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(Chile)</a:t>
            </a:r>
          </a:p>
          <a:p>
            <a:r>
              <a:rPr lang="en-GB" dirty="0"/>
              <a:t>Alicia </a:t>
            </a:r>
            <a:r>
              <a:rPr lang="en-GB" dirty="0" err="1"/>
              <a:t>Dickenstein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(Argentina)</a:t>
            </a:r>
          </a:p>
          <a:p>
            <a:r>
              <a:rPr lang="en-GB" dirty="0"/>
              <a:t>Lorna Figueroa Morales </a:t>
            </a:r>
            <a:r>
              <a:rPr lang="en-GB" dirty="0">
                <a:solidFill>
                  <a:srgbClr val="990000"/>
                </a:solidFill>
              </a:rPr>
              <a:t>(Chile)</a:t>
            </a:r>
          </a:p>
          <a:p>
            <a:r>
              <a:rPr lang="en-GB" dirty="0" err="1"/>
              <a:t>Yboon</a:t>
            </a:r>
            <a:r>
              <a:rPr lang="en-GB" dirty="0"/>
              <a:t> </a:t>
            </a:r>
            <a:r>
              <a:rPr lang="en-GB" dirty="0" err="1"/>
              <a:t>García</a:t>
            </a:r>
            <a:r>
              <a:rPr lang="en-GB" dirty="0"/>
              <a:t> Ramos </a:t>
            </a:r>
            <a:r>
              <a:rPr lang="en-GB" dirty="0">
                <a:solidFill>
                  <a:srgbClr val="990000"/>
                </a:solidFill>
              </a:rPr>
              <a:t>(Peru)</a:t>
            </a:r>
          </a:p>
          <a:p>
            <a:r>
              <a:rPr lang="en-GB" dirty="0"/>
              <a:t>Salomé </a:t>
            </a:r>
            <a:r>
              <a:rPr lang="en-GB" dirty="0" err="1"/>
              <a:t>Martínez</a:t>
            </a:r>
            <a:r>
              <a:rPr lang="en-GB" dirty="0"/>
              <a:t> Salazar</a:t>
            </a:r>
            <a:r>
              <a:rPr lang="en-GB" dirty="0">
                <a:solidFill>
                  <a:srgbClr val="990000"/>
                </a:solidFill>
              </a:rPr>
              <a:t> (Chile)</a:t>
            </a:r>
          </a:p>
          <a:p>
            <a:r>
              <a:rPr lang="en-GB" dirty="0" err="1"/>
              <a:t>Mónica</a:t>
            </a:r>
            <a:r>
              <a:rPr lang="en-GB" dirty="0"/>
              <a:t> </a:t>
            </a:r>
            <a:r>
              <a:rPr lang="en-GB" dirty="0" err="1"/>
              <a:t>Musso</a:t>
            </a:r>
            <a:r>
              <a:rPr lang="en-GB" dirty="0"/>
              <a:t> </a:t>
            </a:r>
            <a:r>
              <a:rPr lang="en-GB" dirty="0" err="1"/>
              <a:t>Polla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(Italy/Chile)</a:t>
            </a:r>
          </a:p>
          <a:p>
            <a:r>
              <a:rPr lang="en-GB" dirty="0"/>
              <a:t>Carolina </a:t>
            </a:r>
            <a:r>
              <a:rPr lang="en-GB" dirty="0" err="1"/>
              <a:t>Neira</a:t>
            </a:r>
            <a:r>
              <a:rPr lang="en-GB" dirty="0"/>
              <a:t> Jiménez </a:t>
            </a:r>
            <a:r>
              <a:rPr lang="en-GB" dirty="0">
                <a:solidFill>
                  <a:srgbClr val="990000"/>
                </a:solidFill>
              </a:rPr>
              <a:t>(Colombia)</a:t>
            </a:r>
          </a:p>
          <a:p>
            <a:r>
              <a:rPr lang="en-GB" dirty="0" err="1"/>
              <a:t>Amalia</a:t>
            </a:r>
            <a:r>
              <a:rPr lang="en-GB" dirty="0"/>
              <a:t> Pizarro </a:t>
            </a:r>
            <a:r>
              <a:rPr lang="en-GB" dirty="0" err="1"/>
              <a:t>Madariaga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(Chile)</a:t>
            </a:r>
          </a:p>
          <a:p>
            <a:r>
              <a:rPr lang="en-GB" dirty="0" err="1"/>
              <a:t>María</a:t>
            </a:r>
            <a:r>
              <a:rPr lang="en-GB" dirty="0"/>
              <a:t> Ofelia </a:t>
            </a:r>
            <a:r>
              <a:rPr lang="en-GB" dirty="0" err="1"/>
              <a:t>Ronco</a:t>
            </a:r>
            <a:r>
              <a:rPr lang="en-GB" dirty="0"/>
              <a:t> </a:t>
            </a:r>
            <a:r>
              <a:rPr lang="en-GB" dirty="0" err="1"/>
              <a:t>Vignau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(Argentina)</a:t>
            </a:r>
          </a:p>
          <a:p>
            <a:r>
              <a:rPr lang="en-GB" dirty="0" err="1"/>
              <a:t>María</a:t>
            </a:r>
            <a:r>
              <a:rPr lang="en-GB" dirty="0"/>
              <a:t> Soledad Torres </a:t>
            </a:r>
            <a:r>
              <a:rPr lang="en-GB" dirty="0" err="1"/>
              <a:t>Díaz</a:t>
            </a:r>
            <a:r>
              <a:rPr lang="en-GB" dirty="0"/>
              <a:t> </a:t>
            </a:r>
            <a:r>
              <a:rPr lang="en-GB" dirty="0">
                <a:solidFill>
                  <a:srgbClr val="990000"/>
                </a:solidFill>
              </a:rPr>
              <a:t>(Chile)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1891" y="242283"/>
            <a:ext cx="7530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990000"/>
                </a:solidFill>
              </a:rPr>
              <a:t>South American women of mathematics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62661" y="2045031"/>
            <a:ext cx="2473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90000"/>
                </a:solidFill>
              </a:rPr>
              <a:t>(2018-2020)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661" y="5844974"/>
            <a:ext cx="2454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90000"/>
                </a:solidFill>
              </a:rPr>
              <a:t>11 portraits</a:t>
            </a:r>
            <a:endParaRPr lang="en-GB" sz="24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582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12" y="0"/>
            <a:ext cx="76260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7030A0"/>
                </a:solidFill>
              </a:rPr>
              <a:t>MUJERES MATEMÁTICAS EN COLOMBIA</a:t>
            </a:r>
          </a:p>
          <a:p>
            <a:r>
              <a:rPr lang="es-ES" sz="3200" b="1" dirty="0">
                <a:solidFill>
                  <a:srgbClr val="00B050"/>
                </a:solidFill>
              </a:rPr>
              <a:t>              UN TESTIMONIO GRÁFICO</a:t>
            </a:r>
            <a:endParaRPr lang="es-ES" sz="3200" b="1" dirty="0">
              <a:solidFill>
                <a:srgbClr val="00B050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-3529584" y="2738515"/>
            <a:ext cx="7900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/>
              <a:t>Funded</a:t>
            </a:r>
            <a:r>
              <a:rPr lang="es-ES" sz="1600" dirty="0"/>
              <a:t> </a:t>
            </a:r>
            <a:r>
              <a:rPr lang="es-ES" sz="1600" dirty="0" err="1"/>
              <a:t>by</a:t>
            </a:r>
            <a:r>
              <a:rPr lang="es-ES" sz="1600" dirty="0"/>
              <a:t>: Pontificia Universidad Javeriana in Bogotá and el Grupo Santander.</a:t>
            </a:r>
            <a:endParaRPr lang="en-GB" sz="16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920927"/>
              </p:ext>
            </p:extLst>
          </p:nvPr>
        </p:nvGraphicFramePr>
        <p:xfrm>
          <a:off x="3497580" y="1077218"/>
          <a:ext cx="5715000" cy="561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Bitmap Image" r:id="rId3" imgW="5715000" imgH="5613480" progId="Paint.Picture">
                  <p:embed/>
                </p:oleObj>
              </mc:Choice>
              <mc:Fallback>
                <p:oleObj name="Bitmap Image" r:id="rId3" imgW="5715000" imgH="5613480" progId="Paint.Picture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7580" y="1077218"/>
                        <a:ext cx="5715000" cy="561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986" y="1077218"/>
            <a:ext cx="1627632" cy="16276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893808" y="3001031"/>
            <a:ext cx="2459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E17465"/>
                </a:solidFill>
              </a:rPr>
              <a:t>Eddy </a:t>
            </a:r>
            <a:r>
              <a:rPr lang="en-GB" b="1" dirty="0" err="1">
                <a:solidFill>
                  <a:srgbClr val="E17465"/>
                </a:solidFill>
              </a:rPr>
              <a:t>Pariguan</a:t>
            </a:r>
            <a:r>
              <a:rPr lang="en-GB" b="1" dirty="0">
                <a:solidFill>
                  <a:srgbClr val="E17465"/>
                </a:solidFill>
              </a:rPr>
              <a:t>,</a:t>
            </a:r>
          </a:p>
          <a:p>
            <a:r>
              <a:rPr lang="en-GB" dirty="0" err="1"/>
              <a:t>Pontificia</a:t>
            </a:r>
            <a:r>
              <a:rPr lang="en-GB" dirty="0"/>
              <a:t> Universidad </a:t>
            </a:r>
            <a:r>
              <a:rPr lang="en-GB" dirty="0" err="1"/>
              <a:t>Javeriana</a:t>
            </a:r>
            <a:r>
              <a:rPr lang="en-GB" dirty="0"/>
              <a:t>, Bogotá </a:t>
            </a:r>
            <a:endParaRPr lang="en-GB" b="1" dirty="0">
              <a:solidFill>
                <a:srgbClr val="E17465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93808" y="5907024"/>
            <a:ext cx="229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23 portraits</a:t>
            </a:r>
            <a:endParaRPr lang="en-GB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522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406" y="992981"/>
            <a:ext cx="5660714" cy="56607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96" y="1731336"/>
            <a:ext cx="3043490" cy="42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6044" y="830596"/>
            <a:ext cx="25941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990000"/>
                </a:solidFill>
              </a:rPr>
              <a:t>Pierre Portal</a:t>
            </a:r>
            <a:r>
              <a:rPr lang="en-US" sz="3200" dirty="0"/>
              <a:t> </a:t>
            </a:r>
          </a:p>
          <a:p>
            <a:r>
              <a:rPr lang="en-US" dirty="0"/>
              <a:t>ANU Canberra, Australia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737112" y="1692370"/>
            <a:ext cx="22413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Amie Albrecht</a:t>
            </a:r>
          </a:p>
          <a:p>
            <a:r>
              <a:rPr lang="en-GB" dirty="0"/>
              <a:t>Anita </a:t>
            </a:r>
            <a:r>
              <a:rPr lang="en-GB" dirty="0" err="1"/>
              <a:t>Liebenau</a:t>
            </a:r>
            <a:endParaRPr lang="en-GB" dirty="0"/>
          </a:p>
          <a:p>
            <a:r>
              <a:rPr lang="en-GB" dirty="0" err="1"/>
              <a:t>Asilata</a:t>
            </a:r>
            <a:r>
              <a:rPr lang="en-GB" dirty="0"/>
              <a:t> </a:t>
            </a:r>
            <a:r>
              <a:rPr lang="en-GB" dirty="0" err="1"/>
              <a:t>Bapat</a:t>
            </a:r>
            <a:endParaRPr lang="en-GB" dirty="0"/>
          </a:p>
          <a:p>
            <a:r>
              <a:rPr lang="en-GB" dirty="0"/>
              <a:t>Cheryl </a:t>
            </a:r>
            <a:r>
              <a:rPr lang="en-GB" dirty="0" err="1"/>
              <a:t>Praeger</a:t>
            </a:r>
            <a:endParaRPr lang="en-GB" dirty="0"/>
          </a:p>
          <a:p>
            <a:r>
              <a:rPr lang="en-GB" dirty="0" err="1"/>
              <a:t>Giang</a:t>
            </a:r>
            <a:r>
              <a:rPr lang="en-GB" dirty="0"/>
              <a:t> Nguyen</a:t>
            </a:r>
          </a:p>
          <a:p>
            <a:r>
              <a:rPr lang="en-GB" dirty="0" err="1"/>
              <a:t>Inge</a:t>
            </a:r>
            <a:r>
              <a:rPr lang="en-GB" dirty="0"/>
              <a:t> Koch</a:t>
            </a:r>
          </a:p>
          <a:p>
            <a:r>
              <a:rPr lang="en-GB" dirty="0"/>
              <a:t>Jacqui </a:t>
            </a:r>
            <a:r>
              <a:rPr lang="en-GB" dirty="0" err="1"/>
              <a:t>Ramagge</a:t>
            </a:r>
            <a:endParaRPr lang="en-GB" dirty="0"/>
          </a:p>
          <a:p>
            <a:r>
              <a:rPr lang="en-GB" dirty="0"/>
              <a:t>Jennifer </a:t>
            </a:r>
            <a:r>
              <a:rPr lang="en-GB" dirty="0" err="1"/>
              <a:t>Flegg</a:t>
            </a:r>
            <a:endParaRPr lang="en-GB" dirty="0"/>
          </a:p>
          <a:p>
            <a:r>
              <a:rPr lang="en-GB" dirty="0"/>
              <a:t>Joan Licata</a:t>
            </a:r>
          </a:p>
          <a:p>
            <a:r>
              <a:rPr lang="en-GB" dirty="0"/>
              <a:t>Kate Smith-Miles</a:t>
            </a:r>
          </a:p>
          <a:p>
            <a:r>
              <a:rPr lang="en-GB" dirty="0"/>
              <a:t>Katharine Turner</a:t>
            </a:r>
          </a:p>
          <a:p>
            <a:r>
              <a:rPr lang="en-GB" dirty="0"/>
              <a:t>Maria </a:t>
            </a:r>
            <a:r>
              <a:rPr lang="en-GB" dirty="0" err="1"/>
              <a:t>Athanassenas</a:t>
            </a:r>
            <a:endParaRPr lang="en-GB" dirty="0"/>
          </a:p>
          <a:p>
            <a:r>
              <a:rPr lang="en-GB" dirty="0" err="1"/>
              <a:t>Nalini</a:t>
            </a:r>
            <a:r>
              <a:rPr lang="en-GB" dirty="0"/>
              <a:t> Joshi</a:t>
            </a:r>
          </a:p>
          <a:p>
            <a:r>
              <a:rPr lang="en-GB" dirty="0"/>
              <a:t>Natalie </a:t>
            </a:r>
            <a:r>
              <a:rPr lang="en-GB" dirty="0" err="1"/>
              <a:t>Thamwattana</a:t>
            </a:r>
            <a:endParaRPr lang="en-GB" dirty="0"/>
          </a:p>
          <a:p>
            <a:r>
              <a:rPr lang="en-GB" dirty="0"/>
              <a:t>Rowena Ball</a:t>
            </a:r>
          </a:p>
          <a:p>
            <a:r>
              <a:rPr lang="en-GB" dirty="0"/>
              <a:t>Sophie </a:t>
            </a:r>
            <a:r>
              <a:rPr lang="en-GB" dirty="0" err="1"/>
              <a:t>Calabretto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70096" y="0"/>
            <a:ext cx="11198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accent1">
                    <a:lumMod val="50000"/>
                  </a:schemeClr>
                </a:solidFill>
              </a:rPr>
              <a:t>Australian women of mathematics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(2019-2021)</a:t>
            </a:r>
            <a:endParaRPr lang="en-GB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3986" y="6216685"/>
            <a:ext cx="2492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16 portraits</a:t>
            </a:r>
            <a:endParaRPr lang="en-GB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37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7177" y="2780738"/>
            <a:ext cx="108630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solidFill>
                  <a:srgbClr val="990000"/>
                </a:solidFill>
              </a:rPr>
              <a:t>FURTHER EXPANSIONS AROUND THE </a:t>
            </a:r>
            <a:r>
              <a:rPr lang="de-DE" sz="4400" b="1" dirty="0">
                <a:solidFill>
                  <a:srgbClr val="1F4E79"/>
                </a:solidFill>
              </a:rPr>
              <a:t>WORLD  </a:t>
            </a:r>
            <a:endParaRPr lang="en-GB" sz="4400" b="1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71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751" y="2590510"/>
            <a:ext cx="2407252" cy="282629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4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43" y="2602507"/>
            <a:ext cx="3782729" cy="28739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0328" y="2608347"/>
            <a:ext cx="4106778" cy="28084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29751" y="2675726"/>
            <a:ext cx="240725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F4E79"/>
                </a:solidFill>
              </a:rPr>
              <a:t>25</a:t>
            </a:r>
            <a:r>
              <a:rPr lang="fr-FR" sz="2800" b="1" baseline="30000" dirty="0">
                <a:solidFill>
                  <a:srgbClr val="1F4E79"/>
                </a:solidFill>
              </a:rPr>
              <a:t>ème</a:t>
            </a:r>
            <a:endParaRPr lang="fr-FR" sz="2800" dirty="0">
              <a:solidFill>
                <a:srgbClr val="1F4E79"/>
              </a:solidFill>
            </a:endParaRPr>
          </a:p>
          <a:p>
            <a:r>
              <a:rPr lang="fr-FR" sz="2800" b="1" dirty="0">
                <a:solidFill>
                  <a:srgbClr val="1F4E79"/>
                </a:solidFill>
              </a:rPr>
              <a:t>Colloque Annuel </a:t>
            </a:r>
          </a:p>
          <a:p>
            <a:r>
              <a:rPr lang="fr-FR" sz="2800" b="1" dirty="0">
                <a:solidFill>
                  <a:srgbClr val="1F4E79"/>
                </a:solidFill>
              </a:rPr>
              <a:t>de la Société</a:t>
            </a:r>
          </a:p>
          <a:p>
            <a:r>
              <a:rPr lang="fr-FR" sz="2800" b="1" dirty="0">
                <a:solidFill>
                  <a:srgbClr val="1F4E79"/>
                </a:solidFill>
              </a:rPr>
              <a:t>Mathématique de </a:t>
            </a:r>
            <a:r>
              <a:rPr lang="fr-FR" sz="2800" b="1" dirty="0">
                <a:solidFill>
                  <a:srgbClr val="990000"/>
                </a:solidFill>
              </a:rPr>
              <a:t>Tunisie</a:t>
            </a:r>
            <a:r>
              <a:rPr lang="en-US" sz="2800" b="1" dirty="0">
                <a:solidFill>
                  <a:srgbClr val="1F4E79"/>
                </a:solidFill>
              </a:rPr>
              <a:t> </a:t>
            </a:r>
            <a:endParaRPr lang="fr-FR" dirty="0"/>
          </a:p>
          <a:p>
            <a:endParaRPr lang="fr-FR" dirty="0"/>
          </a:p>
          <a:p>
            <a:r>
              <a:rPr lang="fr-FR" dirty="0"/>
              <a:t>       </a:t>
            </a:r>
            <a:r>
              <a:rPr lang="fr-FR" b="1" dirty="0"/>
              <a:t> Ali </a:t>
            </a:r>
            <a:r>
              <a:rPr lang="fr-FR" b="1" dirty="0" err="1"/>
              <a:t>Baklouti</a:t>
            </a:r>
            <a:endParaRPr lang="en-GB" b="1" dirty="0">
              <a:solidFill>
                <a:srgbClr val="99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2130" y="1640351"/>
            <a:ext cx="3320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90000"/>
                </a:solidFill>
              </a:rPr>
              <a:t>CSMT2022</a:t>
            </a:r>
            <a:endParaRPr lang="en-GB" sz="2800" b="1" dirty="0">
              <a:solidFill>
                <a:srgbClr val="99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84896" y="423702"/>
            <a:ext cx="64858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err="1">
                <a:solidFill>
                  <a:srgbClr val="1F4E79"/>
                </a:solidFill>
              </a:rPr>
              <a:t>Tunisia</a:t>
            </a:r>
            <a:r>
              <a:rPr lang="fr-FR" sz="3600" b="1" dirty="0">
                <a:solidFill>
                  <a:srgbClr val="1F4E79"/>
                </a:solidFill>
              </a:rPr>
              <a:t>,  14-17 March 2022</a:t>
            </a:r>
            <a:endParaRPr lang="en-GB" sz="3600" b="1" dirty="0">
              <a:solidFill>
                <a:srgbClr val="1F4E79"/>
              </a:solidFill>
            </a:endParaRPr>
          </a:p>
          <a:p>
            <a:r>
              <a:rPr lang="en-US" sz="4000" b="1" dirty="0">
                <a:solidFill>
                  <a:srgbClr val="1F4E79"/>
                </a:solidFill>
              </a:rPr>
              <a:t> 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92313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732295"/>
            <a:ext cx="6096000" cy="40671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29314" y="548639"/>
            <a:ext cx="7372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990000"/>
                </a:solidFill>
              </a:rPr>
              <a:t>With portraits of Claire </a:t>
            </a:r>
            <a:r>
              <a:rPr lang="en-US" sz="3200" b="1" dirty="0" err="1">
                <a:solidFill>
                  <a:srgbClr val="990000"/>
                </a:solidFill>
              </a:rPr>
              <a:t>Voisin</a:t>
            </a:r>
            <a:r>
              <a:rPr lang="en-US" sz="3200" b="1" dirty="0">
                <a:solidFill>
                  <a:srgbClr val="990000"/>
                </a:solidFill>
              </a:rPr>
              <a:t> (France)</a:t>
            </a:r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1" y="6036195"/>
            <a:ext cx="5893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b="1" dirty="0">
                <a:solidFill>
                  <a:srgbClr val="990000"/>
                </a:solidFill>
              </a:rPr>
              <a:t>Sana </a:t>
            </a:r>
            <a:r>
              <a:rPr lang="en-US" sz="2400" b="1" dirty="0" err="1">
                <a:solidFill>
                  <a:srgbClr val="990000"/>
                </a:solidFill>
              </a:rPr>
              <a:t>Hizem</a:t>
            </a:r>
            <a:r>
              <a:rPr lang="en-US" sz="2400" b="1" dirty="0">
                <a:solidFill>
                  <a:srgbClr val="990000"/>
                </a:solidFill>
              </a:rPr>
              <a:t>  and </a:t>
            </a:r>
            <a:r>
              <a:rPr lang="en-US" sz="2400" b="1" dirty="0" err="1">
                <a:solidFill>
                  <a:srgbClr val="990000"/>
                </a:solidFill>
              </a:rPr>
              <a:t>Saloua</a:t>
            </a:r>
            <a:r>
              <a:rPr lang="en-US" sz="2400" b="1" dirty="0">
                <a:solidFill>
                  <a:srgbClr val="990000"/>
                </a:solidFill>
              </a:rPr>
              <a:t> </a:t>
            </a:r>
            <a:r>
              <a:rPr lang="en-US" sz="2400" b="1" dirty="0" err="1">
                <a:solidFill>
                  <a:srgbClr val="990000"/>
                </a:solidFill>
              </a:rPr>
              <a:t>Alouadi</a:t>
            </a:r>
            <a:r>
              <a:rPr lang="en-US" sz="2400" b="1" dirty="0">
                <a:solidFill>
                  <a:srgbClr val="990000"/>
                </a:solidFill>
              </a:rPr>
              <a:t> (Tunisia)</a:t>
            </a:r>
            <a:endParaRPr lang="en-GB" sz="24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792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86" y="3884926"/>
            <a:ext cx="2747300" cy="17073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9786" y="5987992"/>
            <a:ext cx="688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Okinawa Institute of Science and </a:t>
            </a:r>
          </a:p>
          <a:p>
            <a:r>
              <a:rPr lang="en-US" dirty="0"/>
              <a:t>Technology Graduate University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86" y="334126"/>
            <a:ext cx="1880643" cy="29222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39150" y="2867813"/>
            <a:ext cx="2204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Reiko </a:t>
            </a:r>
            <a:r>
              <a:rPr lang="en-US" dirty="0" err="1">
                <a:solidFill>
                  <a:schemeClr val="bg1"/>
                </a:solidFill>
              </a:rPr>
              <a:t>Tuomori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18" y="1862618"/>
            <a:ext cx="3236525" cy="45768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879" y="334126"/>
            <a:ext cx="2567538" cy="28229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882" y="3993239"/>
            <a:ext cx="2259531" cy="10215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776861" y="3215404"/>
            <a:ext cx="2040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990000"/>
                </a:solidFill>
              </a:rPr>
              <a:t>Yukari Ito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739" y="3377912"/>
            <a:ext cx="1932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990000"/>
                </a:solidFill>
              </a:rPr>
              <a:t> Reiko </a:t>
            </a:r>
            <a:r>
              <a:rPr lang="en-GB" sz="2000" b="1" dirty="0" err="1">
                <a:solidFill>
                  <a:srgbClr val="990000"/>
                </a:solidFill>
              </a:rPr>
              <a:t>Toriumi</a:t>
            </a:r>
            <a:endParaRPr lang="en-GB" sz="2000" b="1" dirty="0">
              <a:solidFill>
                <a:srgbClr val="99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04483" y="530873"/>
            <a:ext cx="55313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990000"/>
                </a:solidFill>
              </a:rPr>
              <a:t>OIST, OKINAWA, JAPAN </a:t>
            </a:r>
            <a:r>
              <a:rPr lang="en-US" sz="2000" b="1" dirty="0">
                <a:solidFill>
                  <a:srgbClr val="1F4E79"/>
                </a:solidFill>
              </a:rPr>
              <a:t>March 20-24  </a:t>
            </a:r>
            <a:r>
              <a:rPr lang="en-US" sz="2000" b="1" baseline="30000" dirty="0">
                <a:solidFill>
                  <a:srgbClr val="1F4E79"/>
                </a:solidFill>
              </a:rPr>
              <a:t> </a:t>
            </a:r>
            <a:r>
              <a:rPr lang="en-US" sz="2000" b="1" dirty="0">
                <a:solidFill>
                  <a:srgbClr val="1F4E79"/>
                </a:solidFill>
              </a:rPr>
              <a:t>2023</a:t>
            </a:r>
          </a:p>
          <a:p>
            <a:pPr algn="ctr"/>
            <a:r>
              <a:rPr lang="en-US" sz="2000" b="1" dirty="0">
                <a:solidFill>
                  <a:srgbClr val="1F4E79"/>
                </a:solidFill>
              </a:rPr>
              <a:t>"Women at the intersection of mathematics and theoretical physics meet in Okinawa" </a:t>
            </a:r>
            <a:endParaRPr lang="en-GB" sz="2000" b="1" dirty="0">
              <a:solidFill>
                <a:srgbClr val="1F4E7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24712" y="5203567"/>
            <a:ext cx="1792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TOKYO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2323430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04" y="0"/>
            <a:ext cx="1028499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60289" y="327259"/>
            <a:ext cx="461665" cy="60639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/>
              <a:t>OIST, Okinawa, 20-24 March 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9370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1583" y="1029903"/>
            <a:ext cx="6631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41" y="0"/>
            <a:ext cx="3429244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39" y="0"/>
            <a:ext cx="342924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0029" y="2079057"/>
            <a:ext cx="1482291" cy="41966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 rot="10800000">
            <a:off x="4918134" y="0"/>
            <a:ext cx="2400657" cy="59984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3600" b="1" dirty="0">
                <a:solidFill>
                  <a:srgbClr val="990000"/>
                </a:solidFill>
              </a:rPr>
              <a:t>Extension in construction…..</a:t>
            </a:r>
            <a:endParaRPr lang="en-GB" sz="3600" b="1" dirty="0">
              <a:solidFill>
                <a:srgbClr val="990000"/>
              </a:solidFill>
            </a:endParaRPr>
          </a:p>
          <a:p>
            <a:r>
              <a:rPr lang="en-US" b="1" dirty="0"/>
              <a:t> </a:t>
            </a:r>
            <a:r>
              <a:rPr lang="en-US" sz="4400" b="1" dirty="0">
                <a:solidFill>
                  <a:srgbClr val="1F4E79"/>
                </a:solidFill>
              </a:rPr>
              <a:t>with</a:t>
            </a:r>
            <a:r>
              <a:rPr lang="en-US" b="1" dirty="0">
                <a:solidFill>
                  <a:srgbClr val="1F4E79"/>
                </a:solidFill>
              </a:rPr>
              <a:t> </a:t>
            </a:r>
            <a:r>
              <a:rPr lang="en-US" sz="4000" b="1" dirty="0">
                <a:solidFill>
                  <a:srgbClr val="990000"/>
                </a:solidFill>
              </a:rPr>
              <a:t>34</a:t>
            </a:r>
            <a:r>
              <a:rPr lang="en-US" sz="4000" b="1" dirty="0">
                <a:solidFill>
                  <a:srgbClr val="1F4E79"/>
                </a:solidFill>
              </a:rPr>
              <a:t> portraits and </a:t>
            </a:r>
          </a:p>
          <a:p>
            <a:r>
              <a:rPr lang="en-US" sz="4400" b="1" dirty="0">
                <a:solidFill>
                  <a:srgbClr val="990000"/>
                </a:solidFill>
              </a:rPr>
              <a:t>27 </a:t>
            </a:r>
            <a:r>
              <a:rPr lang="en-US" sz="4400" b="1" dirty="0">
                <a:solidFill>
                  <a:srgbClr val="1F4E79"/>
                </a:solidFill>
              </a:rPr>
              <a:t>countries</a:t>
            </a:r>
            <a:r>
              <a:rPr lang="en-US" sz="2000" b="1" dirty="0">
                <a:solidFill>
                  <a:srgbClr val="1F4E79"/>
                </a:solidFill>
              </a:rPr>
              <a:t>(incl. Congo,  Costa Rica,  India, Japan and Tunisia) </a:t>
            </a:r>
            <a:endParaRPr lang="en-GB" sz="2000" b="1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289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8494</TotalTime>
  <Words>1206</Words>
  <Application>Microsoft Macintosh PowerPoint</Application>
  <PresentationFormat>Widescreen</PresentationFormat>
  <Paragraphs>263</Paragraphs>
  <Slides>29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Arial Black</vt:lpstr>
      <vt:lpstr>Calibri</vt:lpstr>
      <vt:lpstr>Tw Cen MT</vt:lpstr>
      <vt:lpstr>Tw Cen MT Condensed</vt:lpstr>
      <vt:lpstr>Wingdings 3</vt:lpstr>
      <vt:lpstr>Integral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Paycha</dc:creator>
  <cp:lastModifiedBy>Microsoft Office User</cp:lastModifiedBy>
  <cp:revision>138</cp:revision>
  <cp:lastPrinted>2021-06-21T19:56:38Z</cp:lastPrinted>
  <dcterms:created xsi:type="dcterms:W3CDTF">2021-06-18T20:14:18Z</dcterms:created>
  <dcterms:modified xsi:type="dcterms:W3CDTF">2023-09-12T09:13:49Z</dcterms:modified>
</cp:coreProperties>
</file>